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notesSlides/notesSlide18.xml" ContentType="application/vnd.openxmlformats-officedocument.presentationml.notesSlide+xml"/>
  <Override PartName="/ppt/tags/tag4.xml" ContentType="application/vnd.openxmlformats-officedocument.presentationml.tags+xml"/>
  <Override PartName="/ppt/notesSlides/notesSlide19.xml" ContentType="application/vnd.openxmlformats-officedocument.presentationml.notesSlide+xml"/>
  <Override PartName="/ppt/tags/tag5.xml" ContentType="application/vnd.openxmlformats-officedocument.presentationml.tags+xml"/>
  <Override PartName="/ppt/notesSlides/notesSlide20.xml" ContentType="application/vnd.openxmlformats-officedocument.presentationml.notesSlide+xml"/>
  <Override PartName="/ppt/tags/tag6.xml" ContentType="application/vnd.openxmlformats-officedocument.presentationml.tags+xml"/>
  <Override PartName="/ppt/notesSlides/notesSlide21.xml" ContentType="application/vnd.openxmlformats-officedocument.presentationml.notesSlide+xml"/>
  <Override PartName="/ppt/tags/tag7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39"/>
  </p:notesMasterIdLst>
  <p:sldIdLst>
    <p:sldId id="256" r:id="rId2"/>
    <p:sldId id="257" r:id="rId3"/>
    <p:sldId id="259" r:id="rId4"/>
    <p:sldId id="297" r:id="rId5"/>
    <p:sldId id="298" r:id="rId6"/>
    <p:sldId id="301" r:id="rId7"/>
    <p:sldId id="302" r:id="rId8"/>
    <p:sldId id="304" r:id="rId9"/>
    <p:sldId id="279" r:id="rId10"/>
    <p:sldId id="278" r:id="rId11"/>
    <p:sldId id="280" r:id="rId12"/>
    <p:sldId id="270" r:id="rId13"/>
    <p:sldId id="281" r:id="rId14"/>
    <p:sldId id="284" r:id="rId15"/>
    <p:sldId id="282" r:id="rId16"/>
    <p:sldId id="283" r:id="rId17"/>
    <p:sldId id="285" r:id="rId18"/>
    <p:sldId id="286" r:id="rId19"/>
    <p:sldId id="305" r:id="rId20"/>
    <p:sldId id="287" r:id="rId21"/>
    <p:sldId id="306" r:id="rId22"/>
    <p:sldId id="288" r:id="rId23"/>
    <p:sldId id="289" r:id="rId24"/>
    <p:sldId id="307" r:id="rId25"/>
    <p:sldId id="309" r:id="rId26"/>
    <p:sldId id="310" r:id="rId27"/>
    <p:sldId id="311" r:id="rId28"/>
    <p:sldId id="291" r:id="rId29"/>
    <p:sldId id="312" r:id="rId30"/>
    <p:sldId id="313" r:id="rId31"/>
    <p:sldId id="314" r:id="rId32"/>
    <p:sldId id="315" r:id="rId33"/>
    <p:sldId id="317" r:id="rId34"/>
    <p:sldId id="316" r:id="rId35"/>
    <p:sldId id="296" r:id="rId36"/>
    <p:sldId id="262" r:id="rId37"/>
    <p:sldId id="265" r:id="rId38"/>
  </p:sldIdLst>
  <p:sldSz cx="9144000" cy="5143500" type="screen16x9"/>
  <p:notesSz cx="6858000" cy="9144000"/>
  <p:embeddedFontLst>
    <p:embeddedFont>
      <p:font typeface="Proxima Nova" panose="02010600030101010101" charset="0"/>
      <p:regular r:id="rId40"/>
      <p:bold r:id="rId41"/>
      <p:italic r:id="rId42"/>
      <p:boldItalic r:id="rId43"/>
    </p:embeddedFont>
    <p:embeddedFont>
      <p:font typeface="等线" panose="02010600030101010101" pitchFamily="2" charset="-122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B69B29-DC36-4039-8AB1-9B702E99064B}" v="1671" dt="2025-06-24T22:00:52.433"/>
  </p1510:revLst>
</p1510:revInfo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7" autoAdjust="0"/>
    <p:restoredTop sz="84275" autoAdjust="0"/>
  </p:normalViewPr>
  <p:slideViewPr>
    <p:cSldViewPr snapToGrid="0" showGuides="1">
      <p:cViewPr varScale="1">
        <p:scale>
          <a:sx n="103" d="100"/>
          <a:sy n="103" d="100"/>
        </p:scale>
        <p:origin x="393" y="5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孔 德璐" userId="47c0889a6967e63a" providerId="LiveId" clId="{3CB69B29-DC36-4039-8AB1-9B702E99064B}"/>
    <pc:docChg chg="undo custSel addSld delSld modSld sldOrd">
      <pc:chgData name="孔 德璐" userId="47c0889a6967e63a" providerId="LiveId" clId="{3CB69B29-DC36-4039-8AB1-9B702E99064B}" dt="2025-06-24T22:00:54.360" v="2044" actId="1076"/>
      <pc:docMkLst>
        <pc:docMk/>
      </pc:docMkLst>
      <pc:sldChg chg="modSp modAnim">
        <pc:chgData name="孔 德璐" userId="47c0889a6967e63a" providerId="LiveId" clId="{3CB69B29-DC36-4039-8AB1-9B702E99064B}" dt="2025-06-19T11:09:43.279" v="1201" actId="20577"/>
        <pc:sldMkLst>
          <pc:docMk/>
          <pc:sldMk cId="0" sldId="257"/>
        </pc:sldMkLst>
        <pc:spChg chg="mod">
          <ac:chgData name="孔 德璐" userId="47c0889a6967e63a" providerId="LiveId" clId="{3CB69B29-DC36-4039-8AB1-9B702E99064B}" dt="2025-06-19T11:09:43.279" v="1201" actId="20577"/>
          <ac:spMkLst>
            <pc:docMk/>
            <pc:sldMk cId="0" sldId="257"/>
            <ac:spMk id="107" creationId="{00000000-0000-0000-0000-000000000000}"/>
          </ac:spMkLst>
        </pc:spChg>
      </pc:sldChg>
      <pc:sldChg chg="addSp delSp modSp mod delAnim modAnim">
        <pc:chgData name="孔 德璐" userId="47c0889a6967e63a" providerId="LiveId" clId="{3CB69B29-DC36-4039-8AB1-9B702E99064B}" dt="2025-06-24T20:37:17.811" v="1654" actId="14100"/>
        <pc:sldMkLst>
          <pc:docMk/>
          <pc:sldMk cId="0" sldId="262"/>
        </pc:sldMkLst>
        <pc:spChg chg="mod">
          <ac:chgData name="孔 德璐" userId="47c0889a6967e63a" providerId="LiveId" clId="{3CB69B29-DC36-4039-8AB1-9B702E99064B}" dt="2025-06-19T10:49:36.621" v="998" actId="20577"/>
          <ac:spMkLst>
            <pc:docMk/>
            <pc:sldMk cId="0" sldId="262"/>
            <ac:spMk id="3" creationId="{A2A79857-C509-C7A4-C2B4-9AA46E9A6A1A}"/>
          </ac:spMkLst>
        </pc:spChg>
        <pc:spChg chg="add del">
          <ac:chgData name="孔 德璐" userId="47c0889a6967e63a" providerId="LiveId" clId="{3CB69B29-DC36-4039-8AB1-9B702E99064B}" dt="2025-06-19T10:39:36.413" v="722"/>
          <ac:spMkLst>
            <pc:docMk/>
            <pc:sldMk cId="0" sldId="262"/>
            <ac:spMk id="4" creationId="{52B05DA2-0C1C-4A03-890E-B4EF127BD2BB}"/>
          </ac:spMkLst>
        </pc:spChg>
        <pc:spChg chg="add mod">
          <ac:chgData name="孔 德璐" userId="47c0889a6967e63a" providerId="LiveId" clId="{3CB69B29-DC36-4039-8AB1-9B702E99064B}" dt="2025-06-19T10:58:22.204" v="1142" actId="1076"/>
          <ac:spMkLst>
            <pc:docMk/>
            <pc:sldMk cId="0" sldId="262"/>
            <ac:spMk id="10" creationId="{71D432F7-A0AB-416F-8774-CA1E7AB08A58}"/>
          </ac:spMkLst>
        </pc:spChg>
        <pc:spChg chg="mod">
          <ac:chgData name="孔 德璐" userId="47c0889a6967e63a" providerId="LiveId" clId="{3CB69B29-DC36-4039-8AB1-9B702E99064B}" dt="2025-06-19T09:13:49.987" v="15" actId="20577"/>
          <ac:spMkLst>
            <pc:docMk/>
            <pc:sldMk cId="0" sldId="262"/>
            <ac:spMk id="132" creationId="{00000000-0000-0000-0000-000000000000}"/>
          </ac:spMkLst>
        </pc:spChg>
        <pc:spChg chg="mod">
          <ac:chgData name="孔 德璐" userId="47c0889a6967e63a" providerId="LiveId" clId="{3CB69B29-DC36-4039-8AB1-9B702E99064B}" dt="2025-06-24T20:37:04.949" v="1651"/>
          <ac:spMkLst>
            <pc:docMk/>
            <pc:sldMk cId="0" sldId="262"/>
            <ac:spMk id="133" creationId="{00000000-0000-0000-0000-000000000000}"/>
          </ac:spMkLst>
        </pc:spChg>
        <pc:spChg chg="mod">
          <ac:chgData name="孔 德璐" userId="47c0889a6967e63a" providerId="LiveId" clId="{3CB69B29-DC36-4039-8AB1-9B702E99064B}" dt="2025-06-24T20:37:17.811" v="1654" actId="14100"/>
          <ac:spMkLst>
            <pc:docMk/>
            <pc:sldMk cId="0" sldId="262"/>
            <ac:spMk id="134" creationId="{00000000-0000-0000-0000-000000000000}"/>
          </ac:spMkLst>
        </pc:spChg>
        <pc:picChg chg="del mod">
          <ac:chgData name="孔 德璐" userId="47c0889a6967e63a" providerId="LiveId" clId="{3CB69B29-DC36-4039-8AB1-9B702E99064B}" dt="2025-06-19T10:49:33.945" v="997" actId="478"/>
          <ac:picMkLst>
            <pc:docMk/>
            <pc:sldMk cId="0" sldId="262"/>
            <ac:picMk id="5" creationId="{B4EFE239-9BDB-D281-09CA-CE18786C0743}"/>
          </ac:picMkLst>
        </pc:picChg>
      </pc:sldChg>
      <pc:sldChg chg="addSp modSp mod modAnim">
        <pc:chgData name="孔 德璐" userId="47c0889a6967e63a" providerId="LiveId" clId="{3CB69B29-DC36-4039-8AB1-9B702E99064B}" dt="2025-06-24T21:54:49.762" v="1964" actId="1076"/>
        <pc:sldMkLst>
          <pc:docMk/>
          <pc:sldMk cId="0" sldId="265"/>
        </pc:sldMkLst>
        <pc:spChg chg="mod">
          <ac:chgData name="孔 德璐" userId="47c0889a6967e63a" providerId="LiveId" clId="{3CB69B29-DC36-4039-8AB1-9B702E99064B}" dt="2025-06-19T09:10:40.826" v="0" actId="403"/>
          <ac:spMkLst>
            <pc:docMk/>
            <pc:sldMk cId="0" sldId="265"/>
            <ac:spMk id="3" creationId="{08D57631-F39D-21D6-D39B-8659875B7096}"/>
          </ac:spMkLst>
        </pc:spChg>
        <pc:spChg chg="mod">
          <ac:chgData name="孔 德璐" userId="47c0889a6967e63a" providerId="LiveId" clId="{3CB69B29-DC36-4039-8AB1-9B702E99064B}" dt="2025-06-19T10:52:56.980" v="1057" actId="1076"/>
          <ac:spMkLst>
            <pc:docMk/>
            <pc:sldMk cId="0" sldId="265"/>
            <ac:spMk id="8" creationId="{CA2A96F4-297A-5408-9126-A9BFFFC680BD}"/>
          </ac:spMkLst>
        </pc:spChg>
        <pc:spChg chg="add mod">
          <ac:chgData name="孔 德璐" userId="47c0889a6967e63a" providerId="LiveId" clId="{3CB69B29-DC36-4039-8AB1-9B702E99064B}" dt="2025-06-19T10:53:20.177" v="1062"/>
          <ac:spMkLst>
            <pc:docMk/>
            <pc:sldMk cId="0" sldId="265"/>
            <ac:spMk id="11" creationId="{79402B8A-4C9A-474A-B3E4-8B99C6864CE9}"/>
          </ac:spMkLst>
        </pc:spChg>
        <pc:spChg chg="mod">
          <ac:chgData name="孔 德璐" userId="47c0889a6967e63a" providerId="LiveId" clId="{3CB69B29-DC36-4039-8AB1-9B702E99064B}" dt="2025-06-24T21:54:49.762" v="1964" actId="1076"/>
          <ac:spMkLst>
            <pc:docMk/>
            <pc:sldMk cId="0" sldId="265"/>
            <ac:spMk id="12" creationId="{06AAA3C0-291D-79B5-21D9-1C36BF9AF93F}"/>
          </ac:spMkLst>
        </pc:spChg>
        <pc:spChg chg="add mod">
          <ac:chgData name="孔 德璐" userId="47c0889a6967e63a" providerId="LiveId" clId="{3CB69B29-DC36-4039-8AB1-9B702E99064B}" dt="2025-06-24T21:54:31.175" v="1961" actId="20577"/>
          <ac:spMkLst>
            <pc:docMk/>
            <pc:sldMk cId="0" sldId="265"/>
            <ac:spMk id="15" creationId="{7869418C-137F-4CD7-A799-34275BCA81B5}"/>
          </ac:spMkLst>
        </pc:spChg>
        <pc:picChg chg="add mod">
          <ac:chgData name="孔 德璐" userId="47c0889a6967e63a" providerId="LiveId" clId="{3CB69B29-DC36-4039-8AB1-9B702E99064B}" dt="2025-06-19T10:53:26.514" v="1063" actId="1076"/>
          <ac:picMkLst>
            <pc:docMk/>
            <pc:sldMk cId="0" sldId="265"/>
            <ac:picMk id="13" creationId="{B0E87E88-51C9-4ADE-9142-E5F6CBA12FFA}"/>
          </ac:picMkLst>
        </pc:picChg>
        <pc:picChg chg="mod">
          <ac:chgData name="孔 德璐" userId="47c0889a6967e63a" providerId="LiveId" clId="{3CB69B29-DC36-4039-8AB1-9B702E99064B}" dt="2025-06-19T10:52:56.980" v="1057" actId="1076"/>
          <ac:picMkLst>
            <pc:docMk/>
            <pc:sldMk cId="0" sldId="265"/>
            <ac:picMk id="4100" creationId="{45CE4C9C-BB71-2F8B-DF1C-9B1C4348E339}"/>
          </ac:picMkLst>
        </pc:picChg>
        <pc:picChg chg="mod">
          <ac:chgData name="孔 德璐" userId="47c0889a6967e63a" providerId="LiveId" clId="{3CB69B29-DC36-4039-8AB1-9B702E99064B}" dt="2025-06-19T10:52:56.980" v="1057" actId="1076"/>
          <ac:picMkLst>
            <pc:docMk/>
            <pc:sldMk cId="0" sldId="265"/>
            <ac:picMk id="4102" creationId="{BE45BC12-8C0C-D720-B6AE-A7028A8DB22E}"/>
          </ac:picMkLst>
        </pc:picChg>
      </pc:sldChg>
      <pc:sldChg chg="addSp delSp modSp del mod">
        <pc:chgData name="孔 德璐" userId="47c0889a6967e63a" providerId="LiveId" clId="{3CB69B29-DC36-4039-8AB1-9B702E99064B}" dt="2025-06-24T08:24:52.479" v="1202" actId="47"/>
        <pc:sldMkLst>
          <pc:docMk/>
          <pc:sldMk cId="0" sldId="266"/>
        </pc:sldMkLst>
        <pc:spChg chg="add del mod">
          <ac:chgData name="孔 德璐" userId="47c0889a6967e63a" providerId="LiveId" clId="{3CB69B29-DC36-4039-8AB1-9B702E99064B}" dt="2025-06-19T10:52:23.754" v="1051" actId="478"/>
          <ac:spMkLst>
            <pc:docMk/>
            <pc:sldMk cId="0" sldId="266"/>
            <ac:spMk id="3" creationId="{B8424266-5523-4A23-96F2-2DB4CDAA2BC1}"/>
          </ac:spMkLst>
        </pc:spChg>
        <pc:spChg chg="del">
          <ac:chgData name="孔 德璐" userId="47c0889a6967e63a" providerId="LiveId" clId="{3CB69B29-DC36-4039-8AB1-9B702E99064B}" dt="2025-06-19T10:52:08.911" v="1048" actId="21"/>
          <ac:spMkLst>
            <pc:docMk/>
            <pc:sldMk cId="0" sldId="266"/>
            <ac:spMk id="159" creationId="{00000000-0000-0000-0000-000000000000}"/>
          </ac:spMkLst>
        </pc:spChg>
        <pc:picChg chg="del">
          <ac:chgData name="孔 德璐" userId="47c0889a6967e63a" providerId="LiveId" clId="{3CB69B29-DC36-4039-8AB1-9B702E99064B}" dt="2025-06-19T10:52:25.185" v="1052" actId="21"/>
          <ac:picMkLst>
            <pc:docMk/>
            <pc:sldMk cId="0" sldId="266"/>
            <ac:picMk id="2050" creationId="{8CDEB172-9C76-5FC1-F0C1-626B1D97F932}"/>
          </ac:picMkLst>
        </pc:picChg>
      </pc:sldChg>
      <pc:sldChg chg="modSp mod modAnim">
        <pc:chgData name="孔 德璐" userId="47c0889a6967e63a" providerId="LiveId" clId="{3CB69B29-DC36-4039-8AB1-9B702E99064B}" dt="2025-06-24T21:59:54.800" v="2032" actId="14100"/>
        <pc:sldMkLst>
          <pc:docMk/>
          <pc:sldMk cId="1189995164" sldId="270"/>
        </pc:sldMkLst>
        <pc:spChg chg="mod">
          <ac:chgData name="孔 德璐" userId="47c0889a6967e63a" providerId="LiveId" clId="{3CB69B29-DC36-4039-8AB1-9B702E99064B}" dt="2025-06-24T21:59:54.800" v="2032" actId="14100"/>
          <ac:spMkLst>
            <pc:docMk/>
            <pc:sldMk cId="1189995164" sldId="270"/>
            <ac:spMk id="25" creationId="{8FC3D6E0-77E1-4F5D-6D77-B28FD260892D}"/>
          </ac:spMkLst>
        </pc:spChg>
        <pc:picChg chg="mod">
          <ac:chgData name="孔 德璐" userId="47c0889a6967e63a" providerId="LiveId" clId="{3CB69B29-DC36-4039-8AB1-9B702E99064B}" dt="2025-06-24T20:44:46.612" v="1657" actId="14100"/>
          <ac:picMkLst>
            <pc:docMk/>
            <pc:sldMk cId="1189995164" sldId="270"/>
            <ac:picMk id="4" creationId="{D5358037-AEEA-C533-35E9-2A25EADC0A1A}"/>
          </ac:picMkLst>
        </pc:picChg>
      </pc:sldChg>
      <pc:sldChg chg="modSp mod modAnim">
        <pc:chgData name="孔 德璐" userId="47c0889a6967e63a" providerId="LiveId" clId="{3CB69B29-DC36-4039-8AB1-9B702E99064B}" dt="2025-06-24T21:37:53.544" v="1859" actId="20577"/>
        <pc:sldMkLst>
          <pc:docMk/>
          <pc:sldMk cId="2060225733" sldId="278"/>
        </pc:sldMkLst>
        <pc:spChg chg="mod">
          <ac:chgData name="孔 德璐" userId="47c0889a6967e63a" providerId="LiveId" clId="{3CB69B29-DC36-4039-8AB1-9B702E99064B}" dt="2025-06-24T21:37:53.544" v="1859" actId="20577"/>
          <ac:spMkLst>
            <pc:docMk/>
            <pc:sldMk cId="2060225733" sldId="278"/>
            <ac:spMk id="3" creationId="{3C97233B-6004-D53D-B4BC-EA4D68B50E93}"/>
          </ac:spMkLst>
        </pc:spChg>
        <pc:spChg chg="mod">
          <ac:chgData name="孔 德璐" userId="47c0889a6967e63a" providerId="LiveId" clId="{3CB69B29-DC36-4039-8AB1-9B702E99064B}" dt="2025-06-24T21:08:27.632" v="1776" actId="14100"/>
          <ac:spMkLst>
            <pc:docMk/>
            <pc:sldMk cId="2060225733" sldId="278"/>
            <ac:spMk id="4" creationId="{4C20AC63-EFDD-ADC2-E757-4AFE3168B846}"/>
          </ac:spMkLst>
        </pc:spChg>
      </pc:sldChg>
      <pc:sldChg chg="modSp mod modAnim">
        <pc:chgData name="孔 德璐" userId="47c0889a6967e63a" providerId="LiveId" clId="{3CB69B29-DC36-4039-8AB1-9B702E99064B}" dt="2025-06-24T21:35:44.592" v="1838" actId="113"/>
        <pc:sldMkLst>
          <pc:docMk/>
          <pc:sldMk cId="1712440365" sldId="279"/>
        </pc:sldMkLst>
        <pc:graphicFrameChg chg="modGraphic">
          <ac:chgData name="孔 德璐" userId="47c0889a6967e63a" providerId="LiveId" clId="{3CB69B29-DC36-4039-8AB1-9B702E99064B}" dt="2025-06-24T21:35:44.592" v="1838" actId="113"/>
          <ac:graphicFrameMkLst>
            <pc:docMk/>
            <pc:sldMk cId="1712440365" sldId="279"/>
            <ac:graphicFrameMk id="3" creationId="{54E31047-490A-73C0-3930-43E182447559}"/>
          </ac:graphicFrameMkLst>
        </pc:graphicFrameChg>
      </pc:sldChg>
      <pc:sldChg chg="modSp mod modAnim">
        <pc:chgData name="孔 德璐" userId="47c0889a6967e63a" providerId="LiveId" clId="{3CB69B29-DC36-4039-8AB1-9B702E99064B}" dt="2025-06-24T21:58:49.222" v="1965" actId="1076"/>
        <pc:sldMkLst>
          <pc:docMk/>
          <pc:sldMk cId="902166795" sldId="281"/>
        </pc:sldMkLst>
        <pc:picChg chg="mod">
          <ac:chgData name="孔 德璐" userId="47c0889a6967e63a" providerId="LiveId" clId="{3CB69B29-DC36-4039-8AB1-9B702E99064B}" dt="2025-06-24T21:58:49.222" v="1965" actId="1076"/>
          <ac:picMkLst>
            <pc:docMk/>
            <pc:sldMk cId="902166795" sldId="281"/>
            <ac:picMk id="17" creationId="{97968852-0306-A1D7-CA6E-4E99ACC360E2}"/>
          </ac:picMkLst>
        </pc:picChg>
        <pc:picChg chg="mod">
          <ac:chgData name="孔 德璐" userId="47c0889a6967e63a" providerId="LiveId" clId="{3CB69B29-DC36-4039-8AB1-9B702E99064B}" dt="2025-06-24T21:58:49.222" v="1965" actId="1076"/>
          <ac:picMkLst>
            <pc:docMk/>
            <pc:sldMk cId="902166795" sldId="281"/>
            <ac:picMk id="21" creationId="{7688968A-F991-9675-E847-A51278990104}"/>
          </ac:picMkLst>
        </pc:picChg>
      </pc:sldChg>
      <pc:sldChg chg="modSp mod modAnim">
        <pc:chgData name="孔 德璐" userId="47c0889a6967e63a" providerId="LiveId" clId="{3CB69B29-DC36-4039-8AB1-9B702E99064B}" dt="2025-06-24T22:00:54.360" v="2044" actId="1076"/>
        <pc:sldMkLst>
          <pc:docMk/>
          <pc:sldMk cId="3310251561" sldId="282"/>
        </pc:sldMkLst>
        <pc:spChg chg="mod">
          <ac:chgData name="孔 德璐" userId="47c0889a6967e63a" providerId="LiveId" clId="{3CB69B29-DC36-4039-8AB1-9B702E99064B}" dt="2025-06-24T08:40:52.354" v="1325" actId="1076"/>
          <ac:spMkLst>
            <pc:docMk/>
            <pc:sldMk cId="3310251561" sldId="282"/>
            <ac:spMk id="13" creationId="{20891A39-F106-1726-283B-18070991E1CD}"/>
          </ac:spMkLst>
        </pc:spChg>
        <pc:spChg chg="mod">
          <ac:chgData name="孔 德璐" userId="47c0889a6967e63a" providerId="LiveId" clId="{3CB69B29-DC36-4039-8AB1-9B702E99064B}" dt="2025-06-24T22:00:54.360" v="2044" actId="1076"/>
          <ac:spMkLst>
            <pc:docMk/>
            <pc:sldMk cId="3310251561" sldId="282"/>
            <ac:spMk id="14" creationId="{9776137D-7F60-2AE5-8CF5-9E0BBBFC8FA3}"/>
          </ac:spMkLst>
        </pc:spChg>
      </pc:sldChg>
      <pc:sldChg chg="addSp delSp modSp mod delAnim modAnim">
        <pc:chgData name="孔 德璐" userId="47c0889a6967e63a" providerId="LiveId" clId="{3CB69B29-DC36-4039-8AB1-9B702E99064B}" dt="2025-06-24T21:09:28.713" v="1783" actId="1076"/>
        <pc:sldMkLst>
          <pc:docMk/>
          <pc:sldMk cId="3530379267" sldId="284"/>
        </pc:sldMkLst>
        <pc:picChg chg="mod">
          <ac:chgData name="孔 德璐" userId="47c0889a6967e63a" providerId="LiveId" clId="{3CB69B29-DC36-4039-8AB1-9B702E99064B}" dt="2025-06-24T21:09:28.713" v="1783" actId="1076"/>
          <ac:picMkLst>
            <pc:docMk/>
            <pc:sldMk cId="3530379267" sldId="284"/>
            <ac:picMk id="14" creationId="{6671F54D-52F4-2E58-AA32-F139B88843EB}"/>
          </ac:picMkLst>
        </pc:picChg>
        <pc:picChg chg="add del mod">
          <ac:chgData name="孔 德璐" userId="47c0889a6967e63a" providerId="LiveId" clId="{3CB69B29-DC36-4039-8AB1-9B702E99064B}" dt="2025-06-24T21:09:21.449" v="1781" actId="478"/>
          <ac:picMkLst>
            <pc:docMk/>
            <pc:sldMk cId="3530379267" sldId="284"/>
            <ac:picMk id="23" creationId="{6D8203F7-5DF9-4F0C-859F-48E8EC964832}"/>
          </ac:picMkLst>
        </pc:picChg>
        <pc:picChg chg="mod">
          <ac:chgData name="孔 德璐" userId="47c0889a6967e63a" providerId="LiveId" clId="{3CB69B29-DC36-4039-8AB1-9B702E99064B}" dt="2025-06-24T08:39:13.466" v="1309" actId="1076"/>
          <ac:picMkLst>
            <pc:docMk/>
            <pc:sldMk cId="3530379267" sldId="284"/>
            <ac:picMk id="32" creationId="{6F476E4E-64A6-F508-019E-1FCD35A5B38F}"/>
          </ac:picMkLst>
        </pc:picChg>
      </pc:sldChg>
      <pc:sldChg chg="modSp mod">
        <pc:chgData name="孔 德璐" userId="47c0889a6967e63a" providerId="LiveId" clId="{3CB69B29-DC36-4039-8AB1-9B702E99064B}" dt="2025-06-24T20:34:26.418" v="1641" actId="1582"/>
        <pc:sldMkLst>
          <pc:docMk/>
          <pc:sldMk cId="846824273" sldId="286"/>
        </pc:sldMkLst>
        <pc:spChg chg="mod">
          <ac:chgData name="孔 德璐" userId="47c0889a6967e63a" providerId="LiveId" clId="{3CB69B29-DC36-4039-8AB1-9B702E99064B}" dt="2025-06-24T20:34:15.919" v="1640" actId="1582"/>
          <ac:spMkLst>
            <pc:docMk/>
            <pc:sldMk cId="846824273" sldId="286"/>
            <ac:spMk id="10" creationId="{1EE342FD-B9DC-566A-B0B2-EE075ADA8F85}"/>
          </ac:spMkLst>
        </pc:spChg>
        <pc:spChg chg="mod">
          <ac:chgData name="孔 德璐" userId="47c0889a6967e63a" providerId="LiveId" clId="{3CB69B29-DC36-4039-8AB1-9B702E99064B}" dt="2025-06-24T20:34:26.418" v="1641" actId="1582"/>
          <ac:spMkLst>
            <pc:docMk/>
            <pc:sldMk cId="846824273" sldId="286"/>
            <ac:spMk id="19" creationId="{7BFA02B4-503B-FEE7-5F47-11097A60638E}"/>
          </ac:spMkLst>
        </pc:spChg>
      </pc:sldChg>
      <pc:sldChg chg="modSp ord modAnim">
        <pc:chgData name="孔 德璐" userId="47c0889a6967e63a" providerId="LiveId" clId="{3CB69B29-DC36-4039-8AB1-9B702E99064B}" dt="2025-06-24T21:28:17.341" v="1785" actId="20577"/>
        <pc:sldMkLst>
          <pc:docMk/>
          <pc:sldMk cId="2041939415" sldId="287"/>
        </pc:sldMkLst>
        <pc:spChg chg="mod">
          <ac:chgData name="孔 德璐" userId="47c0889a6967e63a" providerId="LiveId" clId="{3CB69B29-DC36-4039-8AB1-9B702E99064B}" dt="2025-06-24T21:28:17.341" v="1785" actId="20577"/>
          <ac:spMkLst>
            <pc:docMk/>
            <pc:sldMk cId="2041939415" sldId="287"/>
            <ac:spMk id="7" creationId="{1BA11542-854A-B37B-EDC9-7AF27E7697ED}"/>
          </ac:spMkLst>
        </pc:spChg>
      </pc:sldChg>
      <pc:sldChg chg="modSp mod">
        <pc:chgData name="孔 德璐" userId="47c0889a6967e63a" providerId="LiveId" clId="{3CB69B29-DC36-4039-8AB1-9B702E99064B}" dt="2025-06-24T21:29:45.994" v="1837" actId="404"/>
        <pc:sldMkLst>
          <pc:docMk/>
          <pc:sldMk cId="1735560572" sldId="291"/>
        </pc:sldMkLst>
        <pc:spChg chg="mod">
          <ac:chgData name="孔 德璐" userId="47c0889a6967e63a" providerId="LiveId" clId="{3CB69B29-DC36-4039-8AB1-9B702E99064B}" dt="2025-06-24T21:29:45.994" v="1837" actId="404"/>
          <ac:spMkLst>
            <pc:docMk/>
            <pc:sldMk cId="1735560572" sldId="291"/>
            <ac:spMk id="10" creationId="{2A6A5FFE-32FA-C9A1-1867-058B19D7E0F3}"/>
          </ac:spMkLst>
        </pc:spChg>
        <pc:spChg chg="mod">
          <ac:chgData name="孔 德璐" userId="47c0889a6967e63a" providerId="LiveId" clId="{3CB69B29-DC36-4039-8AB1-9B702E99064B}" dt="2025-06-24T21:03:00.726" v="1753" actId="20577"/>
          <ac:spMkLst>
            <pc:docMk/>
            <pc:sldMk cId="1735560572" sldId="291"/>
            <ac:spMk id="16" creationId="{943BFCB6-0911-90AA-FA4F-05A712D51483}"/>
          </ac:spMkLst>
        </pc:spChg>
      </pc:sldChg>
      <pc:sldChg chg="addSp delSp modSp mod">
        <pc:chgData name="孔 德璐" userId="47c0889a6967e63a" providerId="LiveId" clId="{3CB69B29-DC36-4039-8AB1-9B702E99064B}" dt="2025-06-24T19:55:34.129" v="1410" actId="1076"/>
        <pc:sldMkLst>
          <pc:docMk/>
          <pc:sldMk cId="4291819020" sldId="297"/>
        </pc:sldMkLst>
        <pc:spChg chg="add mod">
          <ac:chgData name="孔 德璐" userId="47c0889a6967e63a" providerId="LiveId" clId="{3CB69B29-DC36-4039-8AB1-9B702E99064B}" dt="2025-06-24T19:55:28.374" v="1408" actId="478"/>
          <ac:spMkLst>
            <pc:docMk/>
            <pc:sldMk cId="4291819020" sldId="297"/>
            <ac:spMk id="4" creationId="{A451BDFC-7A50-4589-9A28-2A68A15B5980}"/>
          </ac:spMkLst>
        </pc:spChg>
        <pc:spChg chg="del mod">
          <ac:chgData name="孔 德璐" userId="47c0889a6967e63a" providerId="LiveId" clId="{3CB69B29-DC36-4039-8AB1-9B702E99064B}" dt="2025-06-24T19:55:28.374" v="1408" actId="478"/>
          <ac:spMkLst>
            <pc:docMk/>
            <pc:sldMk cId="4291819020" sldId="297"/>
            <ac:spMk id="6" creationId="{F455997E-0BC7-4D14-B8BE-1FAED16E1998}"/>
          </ac:spMkLst>
        </pc:spChg>
        <pc:picChg chg="mod">
          <ac:chgData name="孔 德璐" userId="47c0889a6967e63a" providerId="LiveId" clId="{3CB69B29-DC36-4039-8AB1-9B702E99064B}" dt="2025-06-24T19:55:34.129" v="1410" actId="1076"/>
          <ac:picMkLst>
            <pc:docMk/>
            <pc:sldMk cId="4291819020" sldId="297"/>
            <ac:picMk id="5" creationId="{1A86EDFA-B606-E4AA-7F47-ADD8CE21C962}"/>
          </ac:picMkLst>
        </pc:picChg>
      </pc:sldChg>
      <pc:sldChg chg="delSp modSp mod delAnim modAnim">
        <pc:chgData name="孔 德璐" userId="47c0889a6967e63a" providerId="LiveId" clId="{3CB69B29-DC36-4039-8AB1-9B702E99064B}" dt="2025-06-24T21:06:50.850" v="1768" actId="14100"/>
        <pc:sldMkLst>
          <pc:docMk/>
          <pc:sldMk cId="4045989017" sldId="298"/>
        </pc:sldMkLst>
        <pc:spChg chg="mod">
          <ac:chgData name="孔 德璐" userId="47c0889a6967e63a" providerId="LiveId" clId="{3CB69B29-DC36-4039-8AB1-9B702E99064B}" dt="2025-06-24T21:06:50.850" v="1768" actId="14100"/>
          <ac:spMkLst>
            <pc:docMk/>
            <pc:sldMk cId="4045989017" sldId="298"/>
            <ac:spMk id="7" creationId="{4DFAE168-06CB-03E2-176A-7CFC5D27C68F}"/>
          </ac:spMkLst>
        </pc:spChg>
        <pc:picChg chg="del">
          <ac:chgData name="孔 德璐" userId="47c0889a6967e63a" providerId="LiveId" clId="{3CB69B29-DC36-4039-8AB1-9B702E99064B}" dt="2025-06-24T20:39:53.291" v="1655" actId="478"/>
          <ac:picMkLst>
            <pc:docMk/>
            <pc:sldMk cId="4045989017" sldId="298"/>
            <ac:picMk id="9" creationId="{2700CE53-B53E-3D09-567F-EE18018A4824}"/>
          </ac:picMkLst>
        </pc:picChg>
      </pc:sldChg>
      <pc:sldChg chg="addSp delSp modSp mod delAnim modAnim">
        <pc:chgData name="孔 德璐" userId="47c0889a6967e63a" providerId="LiveId" clId="{3CB69B29-DC36-4039-8AB1-9B702E99064B}" dt="2025-06-24T21:07:10.411" v="1769" actId="13822"/>
        <pc:sldMkLst>
          <pc:docMk/>
          <pc:sldMk cId="750110411" sldId="301"/>
        </pc:sldMkLst>
        <pc:spChg chg="add mod">
          <ac:chgData name="孔 德璐" userId="47c0889a6967e63a" providerId="LiveId" clId="{3CB69B29-DC36-4039-8AB1-9B702E99064B}" dt="2025-06-24T08:26:19.647" v="1216" actId="113"/>
          <ac:spMkLst>
            <pc:docMk/>
            <pc:sldMk cId="750110411" sldId="301"/>
            <ac:spMk id="9" creationId="{98C0DB6A-CC71-4331-B852-7ECFB5941E50}"/>
          </ac:spMkLst>
        </pc:spChg>
        <pc:spChg chg="mod">
          <ac:chgData name="孔 德璐" userId="47c0889a6967e63a" providerId="LiveId" clId="{3CB69B29-DC36-4039-8AB1-9B702E99064B}" dt="2025-06-24T21:07:10.411" v="1769" actId="13822"/>
          <ac:spMkLst>
            <pc:docMk/>
            <pc:sldMk cId="750110411" sldId="301"/>
            <ac:spMk id="15" creationId="{7CDF121C-8E62-4C3F-EDBB-FDED1DFA52C4}"/>
          </ac:spMkLst>
        </pc:spChg>
        <pc:spChg chg="mod">
          <ac:chgData name="孔 德璐" userId="47c0889a6967e63a" providerId="LiveId" clId="{3CB69B29-DC36-4039-8AB1-9B702E99064B}" dt="2025-06-24T08:25:40.306" v="1203" actId="21"/>
          <ac:spMkLst>
            <pc:docMk/>
            <pc:sldMk cId="750110411" sldId="301"/>
            <ac:spMk id="105" creationId="{9C4297D5-2239-7C60-7A5F-45457C409772}"/>
          </ac:spMkLst>
        </pc:spChg>
        <pc:picChg chg="add mod ord">
          <ac:chgData name="孔 德璐" userId="47c0889a6967e63a" providerId="LiveId" clId="{3CB69B29-DC36-4039-8AB1-9B702E99064B}" dt="2025-06-24T12:00:48.805" v="1404" actId="171"/>
          <ac:picMkLst>
            <pc:docMk/>
            <pc:sldMk cId="750110411" sldId="301"/>
            <ac:picMk id="5" creationId="{4719EF4A-420A-46EF-A86B-2D09924CC59C}"/>
          </ac:picMkLst>
        </pc:picChg>
        <pc:picChg chg="del ord">
          <ac:chgData name="孔 德璐" userId="47c0889a6967e63a" providerId="LiveId" clId="{3CB69B29-DC36-4039-8AB1-9B702E99064B}" dt="2025-06-24T11:58:18.733" v="1368" actId="478"/>
          <ac:picMkLst>
            <pc:docMk/>
            <pc:sldMk cId="750110411" sldId="301"/>
            <ac:picMk id="14" creationId="{7753E97E-7611-467B-6BE5-B28D729A046C}"/>
          </ac:picMkLst>
        </pc:picChg>
      </pc:sldChg>
      <pc:sldChg chg="modSp modAnim">
        <pc:chgData name="孔 德璐" userId="47c0889a6967e63a" providerId="LiveId" clId="{3CB69B29-DC36-4039-8AB1-9B702E99064B}" dt="2025-06-24T21:07:35.935" v="1772" actId="732"/>
        <pc:sldMkLst>
          <pc:docMk/>
          <pc:sldMk cId="2452831761" sldId="302"/>
        </pc:sldMkLst>
        <pc:spChg chg="mod">
          <ac:chgData name="孔 德璐" userId="47c0889a6967e63a" providerId="LiveId" clId="{3CB69B29-DC36-4039-8AB1-9B702E99064B}" dt="2025-06-24T08:28:29.665" v="1225" actId="113"/>
          <ac:spMkLst>
            <pc:docMk/>
            <pc:sldMk cId="2452831761" sldId="302"/>
            <ac:spMk id="4" creationId="{F89C094B-D57C-02B9-4FBD-5CAC8EC4D026}"/>
          </ac:spMkLst>
        </pc:spChg>
        <pc:picChg chg="mod">
          <ac:chgData name="孔 德璐" userId="47c0889a6967e63a" providerId="LiveId" clId="{3CB69B29-DC36-4039-8AB1-9B702E99064B}" dt="2025-06-24T21:07:35.935" v="1772" actId="732"/>
          <ac:picMkLst>
            <pc:docMk/>
            <pc:sldMk cId="2452831761" sldId="302"/>
            <ac:picMk id="1030" creationId="{0D09C75D-5572-9504-F0FE-EB3747F5DD1F}"/>
          </ac:picMkLst>
        </pc:picChg>
      </pc:sldChg>
      <pc:sldChg chg="modSp mod">
        <pc:chgData name="孔 德璐" userId="47c0889a6967e63a" providerId="LiveId" clId="{3CB69B29-DC36-4039-8AB1-9B702E99064B}" dt="2025-06-24T21:36:18.207" v="1851" actId="14100"/>
        <pc:sldMkLst>
          <pc:docMk/>
          <pc:sldMk cId="2625241288" sldId="304"/>
        </pc:sldMkLst>
        <pc:spChg chg="mod">
          <ac:chgData name="孔 德璐" userId="47c0889a6967e63a" providerId="LiveId" clId="{3CB69B29-DC36-4039-8AB1-9B702E99064B}" dt="2025-06-24T21:36:18.207" v="1851" actId="14100"/>
          <ac:spMkLst>
            <pc:docMk/>
            <pc:sldMk cId="2625241288" sldId="304"/>
            <ac:spMk id="15" creationId="{1BB9B7CF-8758-187F-891C-87C790F5B2AD}"/>
          </ac:spMkLst>
        </pc:spChg>
      </pc:sldChg>
      <pc:sldChg chg="modSp mod">
        <pc:chgData name="孔 德璐" userId="47c0889a6967e63a" providerId="LiveId" clId="{3CB69B29-DC36-4039-8AB1-9B702E99064B}" dt="2025-06-24T20:34:04.179" v="1639" actId="1582"/>
        <pc:sldMkLst>
          <pc:docMk/>
          <pc:sldMk cId="915055607" sldId="305"/>
        </pc:sldMkLst>
        <pc:spChg chg="mod">
          <ac:chgData name="孔 德璐" userId="47c0889a6967e63a" providerId="LiveId" clId="{3CB69B29-DC36-4039-8AB1-9B702E99064B}" dt="2025-06-24T20:34:04.179" v="1639" actId="1582"/>
          <ac:spMkLst>
            <pc:docMk/>
            <pc:sldMk cId="915055607" sldId="305"/>
            <ac:spMk id="6" creationId="{057B9896-503B-8026-6A66-11D9EDEA0D54}"/>
          </ac:spMkLst>
        </pc:spChg>
        <pc:spChg chg="mod">
          <ac:chgData name="孔 德璐" userId="47c0889a6967e63a" providerId="LiveId" clId="{3CB69B29-DC36-4039-8AB1-9B702E99064B}" dt="2025-06-24T20:34:04.179" v="1639" actId="1582"/>
          <ac:spMkLst>
            <pc:docMk/>
            <pc:sldMk cId="915055607" sldId="305"/>
            <ac:spMk id="11" creationId="{6DA7875F-56CF-CE77-71B9-CC2DB875588A}"/>
          </ac:spMkLst>
        </pc:spChg>
      </pc:sldChg>
      <pc:sldChg chg="modSp mod modAnim">
        <pc:chgData name="孔 德璐" userId="47c0889a6967e63a" providerId="LiveId" clId="{3CB69B29-DC36-4039-8AB1-9B702E99064B}" dt="2025-06-24T21:46:03.483" v="1897" actId="6549"/>
        <pc:sldMkLst>
          <pc:docMk/>
          <pc:sldMk cId="3039426888" sldId="306"/>
        </pc:sldMkLst>
        <pc:spChg chg="mod">
          <ac:chgData name="孔 德璐" userId="47c0889a6967e63a" providerId="LiveId" clId="{3CB69B29-DC36-4039-8AB1-9B702E99064B}" dt="2025-06-24T20:52:24.200" v="1662" actId="14100"/>
          <ac:spMkLst>
            <pc:docMk/>
            <pc:sldMk cId="3039426888" sldId="306"/>
            <ac:spMk id="6" creationId="{2E33D1F2-A219-8255-0E28-B8C8748B645E}"/>
          </ac:spMkLst>
        </pc:spChg>
        <pc:spChg chg="mod">
          <ac:chgData name="孔 德璐" userId="47c0889a6967e63a" providerId="LiveId" clId="{3CB69B29-DC36-4039-8AB1-9B702E99064B}" dt="2025-06-24T21:46:03.483" v="1897" actId="6549"/>
          <ac:spMkLst>
            <pc:docMk/>
            <pc:sldMk cId="3039426888" sldId="306"/>
            <ac:spMk id="7" creationId="{D601A1EC-DDB6-6B73-B818-0ED3FB9AAF60}"/>
          </ac:spMkLst>
        </pc:spChg>
      </pc:sldChg>
      <pc:sldChg chg="modSp mod modAnim">
        <pc:chgData name="孔 德璐" userId="47c0889a6967e63a" providerId="LiveId" clId="{3CB69B29-DC36-4039-8AB1-9B702E99064B}" dt="2025-06-24T21:29:10.285" v="1812" actId="14100"/>
        <pc:sldMkLst>
          <pc:docMk/>
          <pc:sldMk cId="2682708430" sldId="307"/>
        </pc:sldMkLst>
        <pc:spChg chg="mod">
          <ac:chgData name="孔 德璐" userId="47c0889a6967e63a" providerId="LiveId" clId="{3CB69B29-DC36-4039-8AB1-9B702E99064B}" dt="2025-06-24T21:29:06.993" v="1811" actId="1076"/>
          <ac:spMkLst>
            <pc:docMk/>
            <pc:sldMk cId="2682708430" sldId="307"/>
            <ac:spMk id="4" creationId="{C927233D-2734-3298-C3AB-2C91CFB25488}"/>
          </ac:spMkLst>
        </pc:spChg>
        <pc:picChg chg="mod">
          <ac:chgData name="孔 德璐" userId="47c0889a6967e63a" providerId="LiveId" clId="{3CB69B29-DC36-4039-8AB1-9B702E99064B}" dt="2025-06-24T21:29:10.285" v="1812" actId="14100"/>
          <ac:picMkLst>
            <pc:docMk/>
            <pc:sldMk cId="2682708430" sldId="307"/>
            <ac:picMk id="5" creationId="{26F6D12C-F8BE-E6A1-A075-AEC1BA5EAFD1}"/>
          </ac:picMkLst>
        </pc:picChg>
      </pc:sldChg>
      <pc:sldChg chg="modSp mod">
        <pc:chgData name="孔 德璐" userId="47c0889a6967e63a" providerId="LiveId" clId="{3CB69B29-DC36-4039-8AB1-9B702E99064B}" dt="2025-06-24T21:47:35.650" v="1903" actId="20577"/>
        <pc:sldMkLst>
          <pc:docMk/>
          <pc:sldMk cId="1090887245" sldId="309"/>
        </pc:sldMkLst>
        <pc:spChg chg="mod">
          <ac:chgData name="孔 德璐" userId="47c0889a6967e63a" providerId="LiveId" clId="{3CB69B29-DC36-4039-8AB1-9B702E99064B}" dt="2025-06-24T21:47:31.053" v="1898" actId="6549"/>
          <ac:spMkLst>
            <pc:docMk/>
            <pc:sldMk cId="1090887245" sldId="309"/>
            <ac:spMk id="11" creationId="{7BC2460D-1928-E075-FCCD-A5625AE0745C}"/>
          </ac:spMkLst>
        </pc:spChg>
        <pc:spChg chg="mod">
          <ac:chgData name="孔 德璐" userId="47c0889a6967e63a" providerId="LiveId" clId="{3CB69B29-DC36-4039-8AB1-9B702E99064B}" dt="2025-06-24T21:47:35.650" v="1903" actId="20577"/>
          <ac:spMkLst>
            <pc:docMk/>
            <pc:sldMk cId="1090887245" sldId="309"/>
            <ac:spMk id="13" creationId="{3F87CBC1-51AD-AD09-B680-057876B993BC}"/>
          </ac:spMkLst>
        </pc:spChg>
      </pc:sldChg>
      <pc:sldChg chg="modAnim">
        <pc:chgData name="孔 德璐" userId="47c0889a6967e63a" providerId="LiveId" clId="{3CB69B29-DC36-4039-8AB1-9B702E99064B}" dt="2025-06-24T09:21:33.049" v="1331"/>
        <pc:sldMkLst>
          <pc:docMk/>
          <pc:sldMk cId="1158102987" sldId="310"/>
        </pc:sldMkLst>
      </pc:sldChg>
      <pc:sldChg chg="modAnim">
        <pc:chgData name="孔 德璐" userId="47c0889a6967e63a" providerId="LiveId" clId="{3CB69B29-DC36-4039-8AB1-9B702E99064B}" dt="2025-06-24T21:01:10.124" v="1665"/>
        <pc:sldMkLst>
          <pc:docMk/>
          <pc:sldMk cId="1260802839" sldId="312"/>
        </pc:sldMkLst>
      </pc:sldChg>
      <pc:sldChg chg="modSp mod">
        <pc:chgData name="孔 德璐" userId="47c0889a6967e63a" providerId="LiveId" clId="{3CB69B29-DC36-4039-8AB1-9B702E99064B}" dt="2025-06-24T09:25:15.654" v="1339" actId="207"/>
        <pc:sldMkLst>
          <pc:docMk/>
          <pc:sldMk cId="2409034432" sldId="313"/>
        </pc:sldMkLst>
        <pc:spChg chg="mod">
          <ac:chgData name="孔 德璐" userId="47c0889a6967e63a" providerId="LiveId" clId="{3CB69B29-DC36-4039-8AB1-9B702E99064B}" dt="2025-06-24T09:25:15.654" v="1339" actId="207"/>
          <ac:spMkLst>
            <pc:docMk/>
            <pc:sldMk cId="2409034432" sldId="313"/>
            <ac:spMk id="21" creationId="{8A9C924E-BE90-63FC-C223-096AD7930951}"/>
          </ac:spMkLst>
        </pc:spChg>
      </pc:sldChg>
      <pc:sldChg chg="modSp mod">
        <pc:chgData name="孔 德璐" userId="47c0889a6967e63a" providerId="LiveId" clId="{3CB69B29-DC36-4039-8AB1-9B702E99064B}" dt="2025-06-24T21:03:27.125" v="1756" actId="1076"/>
        <pc:sldMkLst>
          <pc:docMk/>
          <pc:sldMk cId="793972956" sldId="314"/>
        </pc:sldMkLst>
        <pc:picChg chg="mod modCrop">
          <ac:chgData name="孔 德璐" userId="47c0889a6967e63a" providerId="LiveId" clId="{3CB69B29-DC36-4039-8AB1-9B702E99064B}" dt="2025-06-24T21:03:27.125" v="1756" actId="1076"/>
          <ac:picMkLst>
            <pc:docMk/>
            <pc:sldMk cId="793972956" sldId="314"/>
            <ac:picMk id="9" creationId="{8E6F0E39-711B-077C-27C2-668D226BB27F}"/>
          </ac:picMkLst>
        </pc:picChg>
      </pc:sldChg>
      <pc:sldChg chg="addSp modSp mod modAnim">
        <pc:chgData name="孔 德璐" userId="47c0889a6967e63a" providerId="LiveId" clId="{3CB69B29-DC36-4039-8AB1-9B702E99064B}" dt="2025-06-24T20:21:56.295" v="1540"/>
        <pc:sldMkLst>
          <pc:docMk/>
          <pc:sldMk cId="2153797123" sldId="315"/>
        </pc:sldMkLst>
        <pc:spChg chg="add mod">
          <ac:chgData name="孔 德璐" userId="47c0889a6967e63a" providerId="LiveId" clId="{3CB69B29-DC36-4039-8AB1-9B702E99064B}" dt="2025-06-24T20:17:17.302" v="1510" actId="14100"/>
          <ac:spMkLst>
            <pc:docMk/>
            <pc:sldMk cId="2153797123" sldId="315"/>
            <ac:spMk id="9" creationId="{00EB01DF-7CCB-4410-AC1B-100A0B51E98A}"/>
          </ac:spMkLst>
        </pc:spChg>
        <pc:spChg chg="mod">
          <ac:chgData name="孔 德璐" userId="47c0889a6967e63a" providerId="LiveId" clId="{3CB69B29-DC36-4039-8AB1-9B702E99064B}" dt="2025-06-24T20:17:02.742" v="1506" actId="21"/>
          <ac:spMkLst>
            <pc:docMk/>
            <pc:sldMk cId="2153797123" sldId="315"/>
            <ac:spMk id="10" creationId="{3F451910-4612-D24C-C0A7-8BF40F16C143}"/>
          </ac:spMkLst>
        </pc:spChg>
        <pc:spChg chg="add mod">
          <ac:chgData name="孔 德璐" userId="47c0889a6967e63a" providerId="LiveId" clId="{3CB69B29-DC36-4039-8AB1-9B702E99064B}" dt="2025-06-24T20:18:23.160" v="1528" actId="1076"/>
          <ac:spMkLst>
            <pc:docMk/>
            <pc:sldMk cId="2153797123" sldId="315"/>
            <ac:spMk id="11" creationId="{B7B97D09-E3E7-42BF-ABE0-968FFABEB695}"/>
          </ac:spMkLst>
        </pc:spChg>
      </pc:sldChg>
      <pc:sldChg chg="addSp modSp mod modAnim modShow">
        <pc:chgData name="孔 德璐" userId="47c0889a6967e63a" providerId="LiveId" clId="{3CB69B29-DC36-4039-8AB1-9B702E99064B}" dt="2025-06-24T20:26:05.850" v="1554" actId="729"/>
        <pc:sldMkLst>
          <pc:docMk/>
          <pc:sldMk cId="3112986758" sldId="316"/>
        </pc:sldMkLst>
        <pc:spChg chg="mod">
          <ac:chgData name="孔 德璐" userId="47c0889a6967e63a" providerId="LiveId" clId="{3CB69B29-DC36-4039-8AB1-9B702E99064B}" dt="2025-06-24T20:23:17.042" v="1551" actId="15"/>
          <ac:spMkLst>
            <pc:docMk/>
            <pc:sldMk cId="3112986758" sldId="316"/>
            <ac:spMk id="10" creationId="{6336EC5B-E9AD-9476-1D67-5992C905991E}"/>
          </ac:spMkLst>
        </pc:spChg>
        <pc:spChg chg="add mod">
          <ac:chgData name="孔 德璐" userId="47c0889a6967e63a" providerId="LiveId" clId="{3CB69B29-DC36-4039-8AB1-9B702E99064B}" dt="2025-06-24T09:36:48.199" v="1356" actId="1076"/>
          <ac:spMkLst>
            <pc:docMk/>
            <pc:sldMk cId="3112986758" sldId="316"/>
            <ac:spMk id="16" creationId="{BAAEB40B-BF46-4A88-A2B1-5E8790982FE8}"/>
          </ac:spMkLst>
        </pc:spChg>
        <pc:spChg chg="add mod">
          <ac:chgData name="孔 德璐" userId="47c0889a6967e63a" providerId="LiveId" clId="{3CB69B29-DC36-4039-8AB1-9B702E99064B}" dt="2025-06-24T20:23:12.075" v="1549" actId="1076"/>
          <ac:spMkLst>
            <pc:docMk/>
            <pc:sldMk cId="3112986758" sldId="316"/>
            <ac:spMk id="17" creationId="{088EF44E-8DC7-4855-B2AF-04A3C685400B}"/>
          </ac:spMkLst>
        </pc:spChg>
      </pc:sldChg>
      <pc:sldChg chg="addSp modSp add mod modTransition modAnim">
        <pc:chgData name="孔 德璐" userId="47c0889a6967e63a" providerId="LiveId" clId="{3CB69B29-DC36-4039-8AB1-9B702E99064B}" dt="2025-06-24T21:05:19.499" v="1757" actId="20577"/>
        <pc:sldMkLst>
          <pc:docMk/>
          <pc:sldMk cId="1844332006" sldId="317"/>
        </pc:sldMkLst>
        <pc:spChg chg="mod">
          <ac:chgData name="孔 德璐" userId="47c0889a6967e63a" providerId="LiveId" clId="{3CB69B29-DC36-4039-8AB1-9B702E99064B}" dt="2025-06-24T21:05:19.499" v="1757" actId="20577"/>
          <ac:spMkLst>
            <pc:docMk/>
            <pc:sldMk cId="1844332006" sldId="317"/>
            <ac:spMk id="15" creationId="{3F3D15D9-EF47-444F-E3F0-1C0ABA305573}"/>
          </ac:spMkLst>
        </pc:spChg>
        <pc:spChg chg="mod">
          <ac:chgData name="孔 德璐" userId="47c0889a6967e63a" providerId="LiveId" clId="{3CB69B29-DC36-4039-8AB1-9B702E99064B}" dt="2025-06-24T20:27:30.659" v="1608" actId="1076"/>
          <ac:spMkLst>
            <pc:docMk/>
            <pc:sldMk cId="1844332006" sldId="317"/>
            <ac:spMk id="16" creationId="{BAAEB40B-BF46-4A88-A2B1-5E8790982FE8}"/>
          </ac:spMkLst>
        </pc:spChg>
        <pc:spChg chg="mod">
          <ac:chgData name="孔 德璐" userId="47c0889a6967e63a" providerId="LiveId" clId="{3CB69B29-DC36-4039-8AB1-9B702E99064B}" dt="2025-06-24T20:30:42.772" v="1638" actId="20577"/>
          <ac:spMkLst>
            <pc:docMk/>
            <pc:sldMk cId="1844332006" sldId="317"/>
            <ac:spMk id="17" creationId="{088EF44E-8DC7-4855-B2AF-04A3C685400B}"/>
          </ac:spMkLst>
        </pc:spChg>
        <pc:spChg chg="add mod">
          <ac:chgData name="孔 德璐" userId="47c0889a6967e63a" providerId="LiveId" clId="{3CB69B29-DC36-4039-8AB1-9B702E99064B}" dt="2025-06-24T20:28:37.937" v="1617" actId="1076"/>
          <ac:spMkLst>
            <pc:docMk/>
            <pc:sldMk cId="1844332006" sldId="317"/>
            <ac:spMk id="18" creationId="{3A7D7598-9FEE-4DA9-B746-FA06EF36C8C3}"/>
          </ac:spMkLst>
        </pc:spChg>
      </pc:sldChg>
      <pc:sldChg chg="addSp delSp modSp new del mod">
        <pc:chgData name="孔 德璐" userId="47c0889a6967e63a" providerId="LiveId" clId="{3CB69B29-DC36-4039-8AB1-9B702E99064B}" dt="2025-06-24T12:01:45.047" v="1407" actId="47"/>
        <pc:sldMkLst>
          <pc:docMk/>
          <pc:sldMk cId="2021696805" sldId="317"/>
        </pc:sldMkLst>
        <pc:spChg chg="del">
          <ac:chgData name="孔 德璐" userId="47c0889a6967e63a" providerId="LiveId" clId="{3CB69B29-DC36-4039-8AB1-9B702E99064B}" dt="2025-06-24T11:58:30.577" v="1371" actId="478"/>
          <ac:spMkLst>
            <pc:docMk/>
            <pc:sldMk cId="2021696805" sldId="317"/>
            <ac:spMk id="2" creationId="{54E6F36F-FA52-42F0-B958-BF28D496FFCC}"/>
          </ac:spMkLst>
        </pc:spChg>
        <pc:spChg chg="del">
          <ac:chgData name="孔 德璐" userId="47c0889a6967e63a" providerId="LiveId" clId="{3CB69B29-DC36-4039-8AB1-9B702E99064B}" dt="2025-06-24T11:58:30.577" v="1371" actId="478"/>
          <ac:spMkLst>
            <pc:docMk/>
            <pc:sldMk cId="2021696805" sldId="317"/>
            <ac:spMk id="3" creationId="{27E2BB80-1FC8-43ED-B12F-14917FF1BC57}"/>
          </ac:spMkLst>
        </pc:spChg>
        <pc:spChg chg="del">
          <ac:chgData name="孔 德璐" userId="47c0889a6967e63a" providerId="LiveId" clId="{3CB69B29-DC36-4039-8AB1-9B702E99064B}" dt="2025-06-24T11:58:27.699" v="1370" actId="478"/>
          <ac:spMkLst>
            <pc:docMk/>
            <pc:sldMk cId="2021696805" sldId="317"/>
            <ac:spMk id="4" creationId="{68E609A5-C87E-4000-A047-9779901DC90D}"/>
          </ac:spMkLst>
        </pc:spChg>
        <pc:spChg chg="add del">
          <ac:chgData name="孔 德璐" userId="47c0889a6967e63a" providerId="LiveId" clId="{3CB69B29-DC36-4039-8AB1-9B702E99064B}" dt="2025-06-24T11:59:04.234" v="1380"/>
          <ac:spMkLst>
            <pc:docMk/>
            <pc:sldMk cId="2021696805" sldId="317"/>
            <ac:spMk id="8" creationId="{A21FB378-A4D3-4900-9D71-5EB893D5E75A}"/>
          </ac:spMkLst>
        </pc:spChg>
        <pc:spChg chg="add mod">
          <ac:chgData name="孔 德璐" userId="47c0889a6967e63a" providerId="LiveId" clId="{3CB69B29-DC36-4039-8AB1-9B702E99064B}" dt="2025-06-24T12:00:11.722" v="1396" actId="113"/>
          <ac:spMkLst>
            <pc:docMk/>
            <pc:sldMk cId="2021696805" sldId="317"/>
            <ac:spMk id="9" creationId="{E5DE3A47-320A-4012-BED7-50A87D898E35}"/>
          </ac:spMkLst>
        </pc:spChg>
        <pc:picChg chg="add mod">
          <ac:chgData name="孔 德璐" userId="47c0889a6967e63a" providerId="LiveId" clId="{3CB69B29-DC36-4039-8AB1-9B702E99064B}" dt="2025-06-24T11:59:02.044" v="1378" actId="1076"/>
          <ac:picMkLst>
            <pc:docMk/>
            <pc:sldMk cId="2021696805" sldId="317"/>
            <ac:picMk id="7" creationId="{11623C99-0C94-431C-89C7-BA89DC32977F}"/>
          </ac:picMkLst>
        </pc:picChg>
      </pc:sldChg>
      <pc:sldMasterChg chg="delSldLayout">
        <pc:chgData name="孔 德璐" userId="47c0889a6967e63a" providerId="LiveId" clId="{3CB69B29-DC36-4039-8AB1-9B702E99064B}" dt="2025-06-24T08:24:52.479" v="1202" actId="47"/>
        <pc:sldMasterMkLst>
          <pc:docMk/>
          <pc:sldMasterMk cId="0" sldId="2147483662"/>
        </pc:sldMasterMkLst>
        <pc:sldLayoutChg chg="del">
          <pc:chgData name="孔 德璐" userId="47c0889a6967e63a" providerId="LiveId" clId="{3CB69B29-DC36-4039-8AB1-9B702E99064B}" dt="2025-06-24T08:24:52.479" v="1202" actId="47"/>
          <pc:sldLayoutMkLst>
            <pc:docMk/>
            <pc:sldMasterMk cId="0" sldId="2147483662"/>
            <pc:sldLayoutMk cId="0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bf738912b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bf738912b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Starting comments: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Different from technical track, we just want to tell a story.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b="1" dirty="0"/>
              <a:t>🔍 </a:t>
            </a:r>
            <a:r>
              <a:rPr lang="en-US" altLang="zh-CN" b="1" dirty="0"/>
              <a:t>Highlights</a:t>
            </a:r>
          </a:p>
          <a:p>
            <a:pPr>
              <a:buFont typeface="+mj-lt"/>
              <a:buAutoNum type="arabicPeriod"/>
            </a:pPr>
            <a:r>
              <a:rPr lang="en-US" altLang="zh-CN" b="1" dirty="0"/>
              <a:t>Stylometric methods underused in CLT research</a:t>
            </a:r>
            <a:br>
              <a:rPr lang="en-US" altLang="zh-CN" dirty="0"/>
            </a:br>
            <a:r>
              <a:rPr lang="en-US" altLang="zh-CN" dirty="0"/>
              <a:t>→ </a:t>
            </a:r>
            <a:r>
              <a:rPr lang="en-US" altLang="zh-CN" i="1" dirty="0"/>
              <a:t>Most CLT studies focus on translation strategies or qualitative patterns; stylometric analysis is still limited.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/>
              <a:defRPr/>
            </a:pPr>
            <a:r>
              <a:rPr lang="en-US" altLang="zh-CN" dirty="0"/>
              <a:t>Distant language comparison is rare, such as Eng-</a:t>
            </a:r>
            <a:r>
              <a:rPr lang="en-US" altLang="zh-CN" dirty="0" err="1"/>
              <a:t>Chs</a:t>
            </a:r>
            <a:endParaRPr lang="en-US" altLang="zh-CN" dirty="0"/>
          </a:p>
          <a:p>
            <a:pPr>
              <a:buFont typeface="+mj-lt"/>
              <a:buAutoNum type="arabicPeriod"/>
            </a:pPr>
            <a:endParaRPr lang="en-US" altLang="zh-CN" dirty="0"/>
          </a:p>
          <a:p>
            <a:pPr>
              <a:buFont typeface="+mj-lt"/>
              <a:buAutoNum type="arabicPeriod"/>
            </a:pPr>
            <a:r>
              <a:rPr lang="en-US" altLang="zh-CN" b="1" dirty="0"/>
              <a:t>MT research rarely targets children’s literature</a:t>
            </a:r>
            <a:br>
              <a:rPr lang="en-US" altLang="zh-CN" dirty="0"/>
            </a:br>
            <a:r>
              <a:rPr lang="en-US" altLang="zh-CN" dirty="0"/>
              <a:t>→ </a:t>
            </a:r>
            <a:r>
              <a:rPr lang="en-US" altLang="zh-CN" i="1" dirty="0"/>
              <a:t>Existing MT-for-literature studies focus on adult fiction; CLT’s linguistic and stylistic uniqueness is overlooked.</a:t>
            </a:r>
            <a:endParaRPr lang="en-US" altLang="zh-CN" dirty="0"/>
          </a:p>
          <a:p>
            <a:pPr>
              <a:buFont typeface="+mj-lt"/>
              <a:buAutoNum type="arabicPeriod"/>
            </a:pPr>
            <a:r>
              <a:rPr lang="en-US" altLang="zh-CN" b="1" dirty="0"/>
              <a:t>LLMs remain unexplored in CLT translation</a:t>
            </a:r>
            <a:br>
              <a:rPr lang="en-US" altLang="zh-CN" dirty="0"/>
            </a:br>
            <a:r>
              <a:rPr lang="en-US" altLang="zh-CN" dirty="0"/>
              <a:t>→ </a:t>
            </a:r>
            <a:r>
              <a:rPr lang="en-US" altLang="zh-CN" i="1" dirty="0"/>
              <a:t>Despite growing interest in LLMs, their performance on CLT is rarely examined or benchmarked.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6738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>
          <a:extLst>
            <a:ext uri="{FF2B5EF4-FFF2-40B4-BE49-F238E27FC236}">
              <a16:creationId xmlns:a16="http://schemas.microsoft.com/office/drawing/2014/main" id="{0BD7C73D-F7C2-614D-C949-E00D08C59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bf738912b_0_103:notes">
            <a:extLst>
              <a:ext uri="{FF2B5EF4-FFF2-40B4-BE49-F238E27FC236}">
                <a16:creationId xmlns:a16="http://schemas.microsoft.com/office/drawing/2014/main" id="{C2F01DDD-C53F-857D-87A8-2EA7214FE1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6bf738912b_0_103:notes">
            <a:extLst>
              <a:ext uri="{FF2B5EF4-FFF2-40B4-BE49-F238E27FC236}">
                <a16:creationId xmlns:a16="http://schemas.microsoft.com/office/drawing/2014/main" id="{3B461D8C-BB2F-F818-3E06-C8B04B7884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4695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35941DA4-CE02-643F-E9EE-A60A1236D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bf738912b_0_96:notes">
            <a:extLst>
              <a:ext uri="{FF2B5EF4-FFF2-40B4-BE49-F238E27FC236}">
                <a16:creationId xmlns:a16="http://schemas.microsoft.com/office/drawing/2014/main" id="{A0F9C354-CF90-A918-BE2D-CFD74D96D0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bf738912b_0_96:notes">
            <a:extLst>
              <a:ext uri="{FF2B5EF4-FFF2-40B4-BE49-F238E27FC236}">
                <a16:creationId xmlns:a16="http://schemas.microsoft.com/office/drawing/2014/main" id="{AC8AED3C-9113-61D6-6758-526AB23422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9696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DDF08AEC-A3AE-548A-40A3-2EDD203C9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bf738912b_0_96:notes">
            <a:extLst>
              <a:ext uri="{FF2B5EF4-FFF2-40B4-BE49-F238E27FC236}">
                <a16:creationId xmlns:a16="http://schemas.microsoft.com/office/drawing/2014/main" id="{B014D527-E711-37C1-92A2-B775A9F5B1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bf738912b_0_96:notes">
            <a:extLst>
              <a:ext uri="{FF2B5EF4-FFF2-40B4-BE49-F238E27FC236}">
                <a16:creationId xmlns:a16="http://schemas.microsoft.com/office/drawing/2014/main" id="{493FA4CC-BB02-FC53-2CB0-052EBD95CC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9251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315664D5-F48F-03A4-820A-E080A20A8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bf738912b_0_96:notes">
            <a:extLst>
              <a:ext uri="{FF2B5EF4-FFF2-40B4-BE49-F238E27FC236}">
                <a16:creationId xmlns:a16="http://schemas.microsoft.com/office/drawing/2014/main" id="{1D7234DF-D0F1-EE6C-32ED-148B34F783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bf738912b_0_96:notes">
            <a:extLst>
              <a:ext uri="{FF2B5EF4-FFF2-40B4-BE49-F238E27FC236}">
                <a16:creationId xmlns:a16="http://schemas.microsoft.com/office/drawing/2014/main" id="{51A98E3A-6E06-D258-C520-8F20D7EC6C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7487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65F19AA6-8A44-F609-7345-BCB671919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bf738912b_0_96:notes">
            <a:extLst>
              <a:ext uri="{FF2B5EF4-FFF2-40B4-BE49-F238E27FC236}">
                <a16:creationId xmlns:a16="http://schemas.microsoft.com/office/drawing/2014/main" id="{AEBCB82B-E26A-3D30-B821-2A08AB5EE4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bf738912b_0_96:notes">
            <a:extLst>
              <a:ext uri="{FF2B5EF4-FFF2-40B4-BE49-F238E27FC236}">
                <a16:creationId xmlns:a16="http://schemas.microsoft.com/office/drawing/2014/main" id="{5B050D73-52D8-120B-7156-400734CB85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7083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4069B53A-5F5B-6435-4B0C-257EA29FB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bf738912b_0_96:notes">
            <a:extLst>
              <a:ext uri="{FF2B5EF4-FFF2-40B4-BE49-F238E27FC236}">
                <a16:creationId xmlns:a16="http://schemas.microsoft.com/office/drawing/2014/main" id="{78287D3A-5EFE-5C74-4A9E-AEED96DA53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bf738912b_0_96:notes">
            <a:extLst>
              <a:ext uri="{FF2B5EF4-FFF2-40B4-BE49-F238E27FC236}">
                <a16:creationId xmlns:a16="http://schemas.microsoft.com/office/drawing/2014/main" id="{CF4CC6D2-C88B-FBC8-419C-FB0338BD21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1387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>
          <a:extLst>
            <a:ext uri="{FF2B5EF4-FFF2-40B4-BE49-F238E27FC236}">
              <a16:creationId xmlns:a16="http://schemas.microsoft.com/office/drawing/2014/main" id="{449FAEC5-B245-7234-4B8A-24413FE99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bf738912b_0_103:notes">
            <a:extLst>
              <a:ext uri="{FF2B5EF4-FFF2-40B4-BE49-F238E27FC236}">
                <a16:creationId xmlns:a16="http://schemas.microsoft.com/office/drawing/2014/main" id="{018E8B7D-6462-47DC-7C39-7001DC10F6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6bf738912b_0_103:notes">
            <a:extLst>
              <a:ext uri="{FF2B5EF4-FFF2-40B4-BE49-F238E27FC236}">
                <a16:creationId xmlns:a16="http://schemas.microsoft.com/office/drawing/2014/main" id="{6058B47F-E7D4-23E1-0A08-DB7D48C300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7405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D82142FF-0EE8-D812-C44E-37D5CCFF7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bf738912b_0_96:notes">
            <a:extLst>
              <a:ext uri="{FF2B5EF4-FFF2-40B4-BE49-F238E27FC236}">
                <a16:creationId xmlns:a16="http://schemas.microsoft.com/office/drawing/2014/main" id="{33BA5171-214E-B2F3-B33F-638224F776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bf738912b_0_96:notes">
            <a:extLst>
              <a:ext uri="{FF2B5EF4-FFF2-40B4-BE49-F238E27FC236}">
                <a16:creationId xmlns:a16="http://schemas.microsoft.com/office/drawing/2014/main" id="{618E327D-2753-5221-B1BD-207465775B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0756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5C4F8546-7748-A9C9-D84B-5F21CD0CA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bf738912b_0_96:notes">
            <a:extLst>
              <a:ext uri="{FF2B5EF4-FFF2-40B4-BE49-F238E27FC236}">
                <a16:creationId xmlns:a16="http://schemas.microsoft.com/office/drawing/2014/main" id="{CD6BF6AD-B61A-4DAD-933D-F39D2BDCBA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bf738912b_0_96:notes">
            <a:extLst>
              <a:ext uri="{FF2B5EF4-FFF2-40B4-BE49-F238E27FC236}">
                <a16:creationId xmlns:a16="http://schemas.microsoft.com/office/drawing/2014/main" id="{0894AA21-6DDA-B6F0-BD9E-CA1DE8DD9C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0197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bf738912b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bf738912b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1005DE58-E9D9-B130-282F-F066084A0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bf738912b_0_96:notes">
            <a:extLst>
              <a:ext uri="{FF2B5EF4-FFF2-40B4-BE49-F238E27FC236}">
                <a16:creationId xmlns:a16="http://schemas.microsoft.com/office/drawing/2014/main" id="{8B91BD29-FC20-3225-F77A-5B8AC6C465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bf738912b_0_96:notes">
            <a:extLst>
              <a:ext uri="{FF2B5EF4-FFF2-40B4-BE49-F238E27FC236}">
                <a16:creationId xmlns:a16="http://schemas.microsoft.com/office/drawing/2014/main" id="{E25C8719-348F-46EF-CA77-93E67D55CC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22720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BBAB2B38-79FD-827D-F4A2-54E7BE724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bf738912b_0_96:notes">
            <a:extLst>
              <a:ext uri="{FF2B5EF4-FFF2-40B4-BE49-F238E27FC236}">
                <a16:creationId xmlns:a16="http://schemas.microsoft.com/office/drawing/2014/main" id="{159709A2-38EC-D4CB-53F0-29BA0FB121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bf738912b_0_96:notes">
            <a:extLst>
              <a:ext uri="{FF2B5EF4-FFF2-40B4-BE49-F238E27FC236}">
                <a16:creationId xmlns:a16="http://schemas.microsoft.com/office/drawing/2014/main" id="{8615C35E-4C11-FF84-91E5-B8AE92741C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15822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21971C93-C9C4-B63C-0DFB-4FFB18CE0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bf738912b_0_96:notes">
            <a:extLst>
              <a:ext uri="{FF2B5EF4-FFF2-40B4-BE49-F238E27FC236}">
                <a16:creationId xmlns:a16="http://schemas.microsoft.com/office/drawing/2014/main" id="{4AF6911B-4D6E-548A-8D9E-FAF5D9649F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bf738912b_0_96:notes">
            <a:extLst>
              <a:ext uri="{FF2B5EF4-FFF2-40B4-BE49-F238E27FC236}">
                <a16:creationId xmlns:a16="http://schemas.microsoft.com/office/drawing/2014/main" id="{B9A93926-6AD4-37FA-2314-F5E1B25A69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56575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>
          <a:extLst>
            <a:ext uri="{FF2B5EF4-FFF2-40B4-BE49-F238E27FC236}">
              <a16:creationId xmlns:a16="http://schemas.microsoft.com/office/drawing/2014/main" id="{0B02343B-91C3-C10E-7AFF-344AC4354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bf738912b_0_103:notes">
            <a:extLst>
              <a:ext uri="{FF2B5EF4-FFF2-40B4-BE49-F238E27FC236}">
                <a16:creationId xmlns:a16="http://schemas.microsoft.com/office/drawing/2014/main" id="{0FA64FF4-24CE-2ECD-64E4-A6CD99AE90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6bf738912b_0_103:notes">
            <a:extLst>
              <a:ext uri="{FF2B5EF4-FFF2-40B4-BE49-F238E27FC236}">
                <a16:creationId xmlns:a16="http://schemas.microsoft.com/office/drawing/2014/main" id="{0124DFDC-FABF-32DF-9B86-676E736E2C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85527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DC0DB2AD-9E04-3B4E-A203-410CFDA15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bf738912b_0_96:notes">
            <a:extLst>
              <a:ext uri="{FF2B5EF4-FFF2-40B4-BE49-F238E27FC236}">
                <a16:creationId xmlns:a16="http://schemas.microsoft.com/office/drawing/2014/main" id="{0070E3F7-E54F-378B-F5AB-81929420C8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bf738912b_0_96:notes">
            <a:extLst>
              <a:ext uri="{FF2B5EF4-FFF2-40B4-BE49-F238E27FC236}">
                <a16:creationId xmlns:a16="http://schemas.microsoft.com/office/drawing/2014/main" id="{5824ED0D-EFA2-6494-D293-FDAF7383EB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41329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6F25C0B8-F2C1-FEB0-364D-B4322B2F9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bf738912b_0_96:notes">
            <a:extLst>
              <a:ext uri="{FF2B5EF4-FFF2-40B4-BE49-F238E27FC236}">
                <a16:creationId xmlns:a16="http://schemas.microsoft.com/office/drawing/2014/main" id="{E79ACDEE-7877-85FF-A2F6-DE1BA38E37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bf738912b_0_96:notes">
            <a:extLst>
              <a:ext uri="{FF2B5EF4-FFF2-40B4-BE49-F238E27FC236}">
                <a16:creationId xmlns:a16="http://schemas.microsoft.com/office/drawing/2014/main" id="{00BEF0ED-0BF4-A06E-6B7E-DF2DA2A082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this section, we illustrate some features that would separate each group apart.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Give some examples here to illustrate clear the question and feature. 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09236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FC40C16E-6438-E889-1383-9398FEC48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bf738912b_0_96:notes">
            <a:extLst>
              <a:ext uri="{FF2B5EF4-FFF2-40B4-BE49-F238E27FC236}">
                <a16:creationId xmlns:a16="http://schemas.microsoft.com/office/drawing/2014/main" id="{C67CECAF-FBE0-AA1A-D8D0-77A3D5304F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bf738912b_0_96:notes">
            <a:extLst>
              <a:ext uri="{FF2B5EF4-FFF2-40B4-BE49-F238E27FC236}">
                <a16:creationId xmlns:a16="http://schemas.microsoft.com/office/drawing/2014/main" id="{A631FC49-029F-8F25-4C96-1968742A68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5750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6E2F9D09-DE75-FB30-6D86-26E68EA69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bf738912b_0_96:notes">
            <a:extLst>
              <a:ext uri="{FF2B5EF4-FFF2-40B4-BE49-F238E27FC236}">
                <a16:creationId xmlns:a16="http://schemas.microsoft.com/office/drawing/2014/main" id="{028FF0F9-047D-2996-FFE8-DBA99198D2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bf738912b_0_96:notes">
            <a:extLst>
              <a:ext uri="{FF2B5EF4-FFF2-40B4-BE49-F238E27FC236}">
                <a16:creationId xmlns:a16="http://schemas.microsoft.com/office/drawing/2014/main" id="{ACF4B671-02A7-221E-4B9B-4706D09D20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32979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E7C51B89-8B6F-6BB5-476D-A79D6C582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bf738912b_0_96:notes">
            <a:extLst>
              <a:ext uri="{FF2B5EF4-FFF2-40B4-BE49-F238E27FC236}">
                <a16:creationId xmlns:a16="http://schemas.microsoft.com/office/drawing/2014/main" id="{D0B399CD-0AC5-2CAA-C064-BAF118F7AE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bf738912b_0_96:notes">
            <a:extLst>
              <a:ext uri="{FF2B5EF4-FFF2-40B4-BE49-F238E27FC236}">
                <a16:creationId xmlns:a16="http://schemas.microsoft.com/office/drawing/2014/main" id="{795674D0-6A56-3398-9CFA-946BB79526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5747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54484C71-C051-E4D8-5C07-59469C009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bf738912b_0_96:notes">
            <a:extLst>
              <a:ext uri="{FF2B5EF4-FFF2-40B4-BE49-F238E27FC236}">
                <a16:creationId xmlns:a16="http://schemas.microsoft.com/office/drawing/2014/main" id="{6D5C31DB-2A21-AB25-1CD8-CB1E2CD688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bf738912b_0_96:notes">
            <a:extLst>
              <a:ext uri="{FF2B5EF4-FFF2-40B4-BE49-F238E27FC236}">
                <a16:creationId xmlns:a16="http://schemas.microsoft.com/office/drawing/2014/main" id="{8D35609D-5991-373B-D0E3-7F93A4FAEB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73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bf738912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6bf738912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96A9A0F4-1903-49B4-F921-8363ABF8F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bf738912b_0_96:notes">
            <a:extLst>
              <a:ext uri="{FF2B5EF4-FFF2-40B4-BE49-F238E27FC236}">
                <a16:creationId xmlns:a16="http://schemas.microsoft.com/office/drawing/2014/main" id="{C19CF174-361B-45FF-2B40-BB58C130C4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bf738912b_0_96:notes">
            <a:extLst>
              <a:ext uri="{FF2B5EF4-FFF2-40B4-BE49-F238E27FC236}">
                <a16:creationId xmlns:a16="http://schemas.microsoft.com/office/drawing/2014/main" id="{2F8C3AFB-75CB-DF39-AA22-83A006BD44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2875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06626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48284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AC4C9-2E65-86DC-8089-4AF2E3129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3FC3CFB-C5C4-0540-02A7-F6915D203B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EF13D3D-566C-DD24-2CB1-B3350E1E3D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79351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AC4C9-2E65-86DC-8089-4AF2E3129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3FC3CFB-C5C4-0540-02A7-F6915D203B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EF13D3D-566C-DD24-2CB1-B3350E1E3D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50489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>
          <a:extLst>
            <a:ext uri="{FF2B5EF4-FFF2-40B4-BE49-F238E27FC236}">
              <a16:creationId xmlns:a16="http://schemas.microsoft.com/office/drawing/2014/main" id="{FF25594B-CCCC-EA07-AC46-3CCA9DD97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bf738912b_0_103:notes">
            <a:extLst>
              <a:ext uri="{FF2B5EF4-FFF2-40B4-BE49-F238E27FC236}">
                <a16:creationId xmlns:a16="http://schemas.microsoft.com/office/drawing/2014/main" id="{735FCBEB-2708-1010-0053-D86CB74994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6bf738912b_0_103:notes">
            <a:extLst>
              <a:ext uri="{FF2B5EF4-FFF2-40B4-BE49-F238E27FC236}">
                <a16:creationId xmlns:a16="http://schemas.microsoft.com/office/drawing/2014/main" id="{A65F4B29-51B5-5AC7-E6BD-2DBF5C7D45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81158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bf738912b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bf738912b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bf738912b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bf738912b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E747E579-730C-6121-F3EA-2A0CB72CA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bf738912b_0_96:notes">
            <a:extLst>
              <a:ext uri="{FF2B5EF4-FFF2-40B4-BE49-F238E27FC236}">
                <a16:creationId xmlns:a16="http://schemas.microsoft.com/office/drawing/2014/main" id="{EF7C07B1-5E4E-B0A3-3BD0-8526BB50D8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bf738912b_0_96:notes">
            <a:extLst>
              <a:ext uri="{FF2B5EF4-FFF2-40B4-BE49-F238E27FC236}">
                <a16:creationId xmlns:a16="http://schemas.microsoft.com/office/drawing/2014/main" id="{811649AC-229B-EB66-95B9-F2F10CF904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6067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F052C376-80A9-DCC7-6A57-E2C80B84F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bf738912b_0_96:notes">
            <a:extLst>
              <a:ext uri="{FF2B5EF4-FFF2-40B4-BE49-F238E27FC236}">
                <a16:creationId xmlns:a16="http://schemas.microsoft.com/office/drawing/2014/main" id="{0DF551BF-1AB0-8E09-FF8B-C380D2C153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bf738912b_0_96:notes">
            <a:extLst>
              <a:ext uri="{FF2B5EF4-FFF2-40B4-BE49-F238E27FC236}">
                <a16:creationId xmlns:a16="http://schemas.microsoft.com/office/drawing/2014/main" id="{CD787728-F474-3216-B293-EF33F693FC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Motivation of my study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It dates back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2472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CC13BCF5-EC0E-93B5-F198-328846A28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bf738912b_0_96:notes">
            <a:extLst>
              <a:ext uri="{FF2B5EF4-FFF2-40B4-BE49-F238E27FC236}">
                <a16:creationId xmlns:a16="http://schemas.microsoft.com/office/drawing/2014/main" id="{E0E2FA6A-22CE-AD65-35C3-AC2D23B481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bf738912b_0_96:notes">
            <a:extLst>
              <a:ext uri="{FF2B5EF4-FFF2-40B4-BE49-F238E27FC236}">
                <a16:creationId xmlns:a16="http://schemas.microsoft.com/office/drawing/2014/main" id="{288187D4-01F7-2A2D-27E1-E34CAF9DB5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Motivation of my study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It dates back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5194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F3EED133-56B3-4DF1-742C-76453782D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bf738912b_0_96:notes">
            <a:extLst>
              <a:ext uri="{FF2B5EF4-FFF2-40B4-BE49-F238E27FC236}">
                <a16:creationId xmlns:a16="http://schemas.microsoft.com/office/drawing/2014/main" id="{C84C1989-2B56-9980-B650-2ADBA35A1D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bf738912b_0_96:notes">
            <a:extLst>
              <a:ext uri="{FF2B5EF4-FFF2-40B4-BE49-F238E27FC236}">
                <a16:creationId xmlns:a16="http://schemas.microsoft.com/office/drawing/2014/main" id="{0DBBF12E-7B77-4D46-7F5C-040E662247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Motivation of my study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It dates back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4776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6CBE334B-3961-6FB4-F6C8-AE9B4349A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bf738912b_0_96:notes">
            <a:extLst>
              <a:ext uri="{FF2B5EF4-FFF2-40B4-BE49-F238E27FC236}">
                <a16:creationId xmlns:a16="http://schemas.microsoft.com/office/drawing/2014/main" id="{A28ACBAD-4749-1D66-C12A-489BEEB864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bf738912b_0_96:notes">
            <a:extLst>
              <a:ext uri="{FF2B5EF4-FFF2-40B4-BE49-F238E27FC236}">
                <a16:creationId xmlns:a16="http://schemas.microsoft.com/office/drawing/2014/main" id="{12FAF463-9CAF-A606-3296-9A7CB0B6BD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Motivation of my study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It dates back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724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BA39F84F-DFAD-4D27-B3D1-8DAF53E16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bf738912b_0_96:notes">
            <a:extLst>
              <a:ext uri="{FF2B5EF4-FFF2-40B4-BE49-F238E27FC236}">
                <a16:creationId xmlns:a16="http://schemas.microsoft.com/office/drawing/2014/main" id="{24AAEA7B-ED84-4AC4-04C1-932527FC72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bf738912b_0_96:notes">
            <a:extLst>
              <a:ext uri="{FF2B5EF4-FFF2-40B4-BE49-F238E27FC236}">
                <a16:creationId xmlns:a16="http://schemas.microsoft.com/office/drawing/2014/main" id="{3FB4C90A-B2F8-0F72-CB76-A12A552880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altLang="zh-CN" dirty="0"/>
              <a:t>This is a long list of literary review on studies in Machine Translation in Creative Texts.</a:t>
            </a: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en-US" altLang="zh-CN" dirty="0"/>
              <a:t>But we also generate three tendencies from these studies. </a:t>
            </a:r>
          </a:p>
          <a:p>
            <a:pPr>
              <a:buNone/>
            </a:pPr>
            <a:endParaRPr lang="en-US" altLang="zh-CN" dirty="0"/>
          </a:p>
          <a:p>
            <a:pPr>
              <a:buFont typeface="+mj-lt"/>
              <a:buAutoNum type="arabicPeriod"/>
            </a:pPr>
            <a:r>
              <a:rPr lang="en-US" altLang="zh-CN" b="1" dirty="0"/>
              <a:t>NMT shows technical improvement</a:t>
            </a:r>
            <a:r>
              <a:rPr lang="en-US" altLang="zh-CN" b="0" dirty="0"/>
              <a:t>, but struggles with style</a:t>
            </a:r>
          </a:p>
          <a:p>
            <a:pPr marL="139700" indent="0">
              <a:buFont typeface="+mj-lt"/>
              <a:buNone/>
            </a:pPr>
            <a:r>
              <a:rPr lang="en-US" altLang="zh-CN" dirty="0"/>
              <a:t>→ </a:t>
            </a:r>
            <a:r>
              <a:rPr lang="en-US" altLang="zh-CN" i="1" dirty="0"/>
              <a:t>E.g., BLEU scores improve (Toral et al., 2018), but stylistic nuance—humor, rhythm, cultural cues—is often lost (Daems, 2022).</a:t>
            </a:r>
            <a:br>
              <a:rPr lang="en-US" altLang="zh-CN" dirty="0"/>
            </a:br>
            <a:r>
              <a:rPr lang="en-US" altLang="zh-CN" dirty="0"/>
              <a:t>✅ </a:t>
            </a:r>
            <a:r>
              <a:rPr lang="en-US" altLang="zh-CN" i="1" dirty="0"/>
              <a:t>Use this to highlight the “form vs. function” dilemma in literary MT.</a:t>
            </a:r>
          </a:p>
          <a:p>
            <a:pPr marL="139700" indent="0">
              <a:buFont typeface="+mj-lt"/>
              <a:buNone/>
            </a:pPr>
            <a:endParaRPr lang="en-US" altLang="zh-CN" dirty="0"/>
          </a:p>
          <a:p>
            <a:pPr marL="139700" indent="0">
              <a:buFont typeface="+mj-lt"/>
              <a:buNone/>
            </a:pPr>
            <a:endParaRPr lang="en-US" altLang="zh-CN" dirty="0"/>
          </a:p>
          <a:p>
            <a:pPr marL="139700" indent="0">
              <a:buFont typeface="+mj-lt"/>
              <a:buNone/>
            </a:pPr>
            <a:r>
              <a:rPr lang="en-US" altLang="zh-CN" dirty="0"/>
              <a:t>the very nature of creative texts almost implies an inherent degree of resistance to automation.</a:t>
            </a:r>
            <a:r>
              <a:rPr lang="en-US" altLang="zh-CN" i="1" dirty="0"/>
              <a:t> – </a:t>
            </a:r>
            <a:r>
              <a:rPr lang="en-US" altLang="zh-CN" i="1" dirty="0" err="1"/>
              <a:t>paola</a:t>
            </a:r>
            <a:r>
              <a:rPr lang="en-US" altLang="zh-CN" i="1" dirty="0"/>
              <a:t> </a:t>
            </a:r>
            <a:r>
              <a:rPr lang="en-US" altLang="zh-CN" i="1" dirty="0" err="1"/>
              <a:t>ruffo</a:t>
            </a:r>
            <a:endParaRPr lang="en-US" altLang="zh-CN" i="1" dirty="0"/>
          </a:p>
          <a:p>
            <a:pPr marL="139700" indent="0">
              <a:buFont typeface="+mj-lt"/>
              <a:buNone/>
            </a:pPr>
            <a:endParaRPr lang="en-US" altLang="zh-CN" dirty="0"/>
          </a:p>
          <a:p>
            <a:pPr>
              <a:buFont typeface="+mj-lt"/>
              <a:buAutoNum type="arabicPeriod"/>
            </a:pPr>
            <a:r>
              <a:rPr lang="en-US" altLang="zh-CN" b="1" dirty="0"/>
              <a:t>Translators resist MT due to creative constraints</a:t>
            </a:r>
            <a:br>
              <a:rPr lang="en-US" altLang="zh-CN" dirty="0"/>
            </a:br>
            <a:r>
              <a:rPr lang="en-US" altLang="zh-CN" dirty="0"/>
              <a:t>→ </a:t>
            </a:r>
            <a:r>
              <a:rPr lang="en-US" altLang="zh-CN" i="1" dirty="0"/>
              <a:t>Professional literary translators prefer manual work for freedom and voice (</a:t>
            </a:r>
            <a:r>
              <a:rPr lang="en-US" altLang="zh-CN" i="1" dirty="0" err="1"/>
              <a:t>Moorkens</a:t>
            </a:r>
            <a:r>
              <a:rPr lang="en-US" altLang="zh-CN" i="1" dirty="0"/>
              <a:t>, 2018; Way, 2023).</a:t>
            </a:r>
            <a:br>
              <a:rPr lang="en-US" altLang="zh-CN" dirty="0"/>
            </a:br>
            <a:endParaRPr lang="en-US" altLang="zh-CN" dirty="0"/>
          </a:p>
          <a:p>
            <a:pPr>
              <a:buFont typeface="+mj-lt"/>
              <a:buAutoNum type="arabicPeriod"/>
            </a:pPr>
            <a:r>
              <a:rPr lang="en-US" altLang="zh-CN" b="1" dirty="0"/>
              <a:t>Readers perceive MT as less engaging and coherent</a:t>
            </a:r>
            <a:br>
              <a:rPr lang="en-US" altLang="zh-CN" dirty="0"/>
            </a:br>
            <a:r>
              <a:rPr lang="en-US" altLang="zh-CN" dirty="0"/>
              <a:t>→ </a:t>
            </a:r>
            <a:r>
              <a:rPr lang="en-US" altLang="zh-CN" i="1" dirty="0"/>
              <a:t>MT versions score lowest in narrative clarity and reader focus (</a:t>
            </a:r>
            <a:r>
              <a:rPr lang="en-US" altLang="zh-CN" i="1" dirty="0" err="1"/>
              <a:t>Guerberof</a:t>
            </a:r>
            <a:r>
              <a:rPr lang="en-US" altLang="zh-CN" i="1" dirty="0"/>
              <a:t>, 2024); discourse coherence and lexical consistency also suffer (Jiang, 2022).</a:t>
            </a:r>
            <a:br>
              <a:rPr lang="en-US" altLang="zh-CN" dirty="0"/>
            </a:b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31346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rgbClr val="FFD2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5400"/>
              <a:buFont typeface="Arial"/>
              <a:buNone/>
              <a:defRPr sz="5400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199575"/>
            <a:ext cx="1179875" cy="94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300" y="4454566"/>
            <a:ext cx="1013250" cy="43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1E64C8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678425"/>
            <a:ext cx="8114400" cy="3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29" name="Google Shape;2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178700"/>
            <a:ext cx="1205725" cy="96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3000"/>
              <a:buNone/>
              <a:defRPr>
                <a:solidFill>
                  <a:srgbClr val="1E64C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199575"/>
            <a:ext cx="1179875" cy="94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300" y="4454566"/>
            <a:ext cx="1013250" cy="43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without logo">
  <p:cSld name="TITLE_AND_BODY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3000"/>
              <a:buNone/>
              <a:defRPr>
                <a:solidFill>
                  <a:srgbClr val="1E64C8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40" name="Google Shape;4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0300" y="4454566"/>
            <a:ext cx="1013250" cy="43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3000"/>
              <a:buNone/>
              <a:defRPr>
                <a:solidFill>
                  <a:srgbClr val="1E64C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46" name="Google Shape;4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199575"/>
            <a:ext cx="1179875" cy="94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300" y="4454566"/>
            <a:ext cx="1013250" cy="43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3000"/>
              <a:buNone/>
              <a:defRPr>
                <a:solidFill>
                  <a:srgbClr val="1E64C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199575"/>
            <a:ext cx="1179875" cy="94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300" y="4454566"/>
            <a:ext cx="1013250" cy="43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3800"/>
              <a:buNone/>
              <a:defRPr sz="3800">
                <a:solidFill>
                  <a:srgbClr val="1E64C8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65" name="Google Shape;65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199575"/>
            <a:ext cx="1179875" cy="94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300" y="4454566"/>
            <a:ext cx="1013250" cy="43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details 2">
  <p:cSld name="CAPTION_ONLY_2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199575"/>
            <a:ext cx="1179875" cy="9439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/>
          <p:nvPr/>
        </p:nvSpPr>
        <p:spPr>
          <a:xfrm>
            <a:off x="245800" y="-16375"/>
            <a:ext cx="8898000" cy="42159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1"/>
          </p:nvPr>
        </p:nvSpPr>
        <p:spPr>
          <a:xfrm>
            <a:off x="1417475" y="711525"/>
            <a:ext cx="3433200" cy="16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78" name="Google Shape;78;p14"/>
          <p:cNvGrpSpPr/>
          <p:nvPr/>
        </p:nvGrpSpPr>
        <p:grpSpPr>
          <a:xfrm>
            <a:off x="970675" y="835750"/>
            <a:ext cx="310550" cy="1526250"/>
            <a:chOff x="970675" y="835750"/>
            <a:chExt cx="310550" cy="1526250"/>
          </a:xfrm>
        </p:grpSpPr>
        <p:pic>
          <p:nvPicPr>
            <p:cNvPr id="79" name="Google Shape;79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79950" y="835750"/>
              <a:ext cx="292000" cy="29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70675" y="1228525"/>
              <a:ext cx="310550" cy="11334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1" name="Google Shape;8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0300" y="4454566"/>
            <a:ext cx="1013250" cy="43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3000"/>
              <a:buNone/>
              <a:defRPr sz="3000" i="0" u="sng" strike="noStrike" cap="none">
                <a:solidFill>
                  <a:srgbClr val="1E64C8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  <a:defRPr sz="18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6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6.jpg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7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tags" Target="../tags/tag1.xml"/><Relationship Id="rId6" Type="http://schemas.openxmlformats.org/officeDocument/2006/relationships/image" Target="../media/image34.svg"/><Relationship Id="rId11" Type="http://schemas.openxmlformats.org/officeDocument/2006/relationships/image" Target="../media/image45.png"/><Relationship Id="rId5" Type="http://schemas.openxmlformats.org/officeDocument/2006/relationships/image" Target="../media/image33.png"/><Relationship Id="rId15" Type="http://schemas.openxmlformats.org/officeDocument/2006/relationships/image" Target="../media/image49.png"/><Relationship Id="rId10" Type="http://schemas.openxmlformats.org/officeDocument/2006/relationships/image" Target="../media/image44.svg"/><Relationship Id="rId19" Type="http://schemas.openxmlformats.org/officeDocument/2006/relationships/image" Target="../media/image53.png"/><Relationship Id="rId4" Type="http://schemas.openxmlformats.org/officeDocument/2006/relationships/image" Target="../media/image6.jp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3.png"/><Relationship Id="rId12" Type="http://schemas.openxmlformats.org/officeDocument/2006/relationships/image" Target="../media/image58.png"/><Relationship Id="rId17" Type="http://schemas.openxmlformats.org/officeDocument/2006/relationships/image" Target="../media/image63.sv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tags" Target="../tags/tag2.xml"/><Relationship Id="rId6" Type="http://schemas.openxmlformats.org/officeDocument/2006/relationships/image" Target="../media/image34.svg"/><Relationship Id="rId11" Type="http://schemas.openxmlformats.org/officeDocument/2006/relationships/image" Target="../media/image57.png"/><Relationship Id="rId5" Type="http://schemas.openxmlformats.org/officeDocument/2006/relationships/image" Target="../media/image33.png"/><Relationship Id="rId15" Type="http://schemas.openxmlformats.org/officeDocument/2006/relationships/image" Target="../media/image61.png"/><Relationship Id="rId10" Type="http://schemas.openxmlformats.org/officeDocument/2006/relationships/image" Target="../media/image56.svg"/><Relationship Id="rId19" Type="http://schemas.openxmlformats.org/officeDocument/2006/relationships/image" Target="../media/image65.jpeg"/><Relationship Id="rId4" Type="http://schemas.openxmlformats.org/officeDocument/2006/relationships/image" Target="../media/image6.jp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svg"/><Relationship Id="rId18" Type="http://schemas.openxmlformats.org/officeDocument/2006/relationships/image" Target="../media/image80.png"/><Relationship Id="rId3" Type="http://schemas.openxmlformats.org/officeDocument/2006/relationships/image" Target="../media/image6.jpg"/><Relationship Id="rId21" Type="http://schemas.openxmlformats.org/officeDocument/2006/relationships/image" Target="../media/image83.svg"/><Relationship Id="rId7" Type="http://schemas.openxmlformats.org/officeDocument/2006/relationships/image" Target="../media/image69.svg"/><Relationship Id="rId12" Type="http://schemas.openxmlformats.org/officeDocument/2006/relationships/image" Target="../media/image74.png"/><Relationship Id="rId17" Type="http://schemas.openxmlformats.org/officeDocument/2006/relationships/image" Target="../media/image79.sv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png"/><Relationship Id="rId11" Type="http://schemas.openxmlformats.org/officeDocument/2006/relationships/image" Target="../media/image73.svg"/><Relationship Id="rId5" Type="http://schemas.openxmlformats.org/officeDocument/2006/relationships/image" Target="../media/image20.svg"/><Relationship Id="rId15" Type="http://schemas.openxmlformats.org/officeDocument/2006/relationships/image" Target="../media/image77.svg"/><Relationship Id="rId23" Type="http://schemas.openxmlformats.org/officeDocument/2006/relationships/image" Target="../media/image85.svg"/><Relationship Id="rId10" Type="http://schemas.openxmlformats.org/officeDocument/2006/relationships/image" Target="../media/image72.png"/><Relationship Id="rId19" Type="http://schemas.openxmlformats.org/officeDocument/2006/relationships/image" Target="../media/image81.svg"/><Relationship Id="rId4" Type="http://schemas.openxmlformats.org/officeDocument/2006/relationships/image" Target="../media/image19.png"/><Relationship Id="rId9" Type="http://schemas.openxmlformats.org/officeDocument/2006/relationships/image" Target="../media/image71.svg"/><Relationship Id="rId14" Type="http://schemas.openxmlformats.org/officeDocument/2006/relationships/image" Target="../media/image76.png"/><Relationship Id="rId22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8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87.svg"/><Relationship Id="rId5" Type="http://schemas.openxmlformats.org/officeDocument/2006/relationships/image" Target="../media/image86.png"/><Relationship Id="rId4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87.sv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86.png"/><Relationship Id="rId5" Type="http://schemas.openxmlformats.org/officeDocument/2006/relationships/image" Target="../media/image88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89.png"/><Relationship Id="rId4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89.png"/><Relationship Id="rId4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9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6.jpg"/><Relationship Id="rId7" Type="http://schemas.openxmlformats.org/officeDocument/2006/relationships/image" Target="../media/image94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3.png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8.png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3.png"/><Relationship Id="rId7" Type="http://schemas.openxmlformats.org/officeDocument/2006/relationships/image" Target="../media/image92.sv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1.png"/><Relationship Id="rId5" Type="http://schemas.openxmlformats.org/officeDocument/2006/relationships/image" Target="../media/image6.jpg"/><Relationship Id="rId4" Type="http://schemas.openxmlformats.org/officeDocument/2006/relationships/image" Target="../media/image94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2.png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09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6.jp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sv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22.svg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ctrTitle"/>
          </p:nvPr>
        </p:nvSpPr>
        <p:spPr>
          <a:xfrm>
            <a:off x="601677" y="1331681"/>
            <a:ext cx="7940646" cy="12036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altLang="zh-CN" sz="3600" dirty="0"/>
              <a:t>Decoding Machine Translationese </a:t>
            </a:r>
            <a:br>
              <a:rPr lang="en-US" altLang="zh-CN" sz="3600" dirty="0"/>
            </a:br>
            <a:r>
              <a:rPr lang="en-US" altLang="zh-CN" sz="2800" dirty="0"/>
              <a:t>in English-Chinese News: LLMs vs. NMTs</a:t>
            </a:r>
            <a:endParaRPr sz="3200" i="1" dirty="0"/>
          </a:p>
        </p:txBody>
      </p:sp>
      <p:sp>
        <p:nvSpPr>
          <p:cNvPr id="93" name="Google Shape;93;p16"/>
          <p:cNvSpPr txBox="1">
            <a:spLocks noGrp="1"/>
          </p:cNvSpPr>
          <p:nvPr>
            <p:ph type="subTitle" idx="1"/>
          </p:nvPr>
        </p:nvSpPr>
        <p:spPr>
          <a:xfrm>
            <a:off x="311700" y="2796546"/>
            <a:ext cx="8520600" cy="1065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Delu Kong</a:t>
            </a:r>
            <a:r>
              <a:rPr lang="en-US" altLang="zh-CN" baseline="30000" dirty="0"/>
              <a:t>1,2</a:t>
            </a:r>
            <a:r>
              <a:rPr lang="en-US" altLang="zh-CN" dirty="0"/>
              <a:t>; Lieve Macken</a:t>
            </a:r>
            <a:r>
              <a:rPr lang="en-US" altLang="zh-CN" baseline="30000" dirty="0"/>
              <a:t>2</a:t>
            </a:r>
          </a:p>
          <a:p>
            <a:pPr marL="0" indent="0"/>
            <a:r>
              <a:rPr lang="en-US" altLang="zh-CN" sz="1800" baseline="30000" dirty="0"/>
              <a:t>1</a:t>
            </a:r>
            <a:r>
              <a:rPr lang="en-US" altLang="zh-CN" sz="1800" dirty="0"/>
              <a:t>School of Foreign Studies, Tongji University</a:t>
            </a:r>
          </a:p>
          <a:p>
            <a:pPr marL="0" indent="0"/>
            <a:r>
              <a:rPr lang="en-US" altLang="zh-CN" sz="1800" baseline="30000" dirty="0"/>
              <a:t>2</a:t>
            </a:r>
            <a:r>
              <a:rPr lang="en-US" altLang="zh-CN" sz="1800" dirty="0"/>
              <a:t>LT3, Ghent University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pic>
        <p:nvPicPr>
          <p:cNvPr id="5" name="图片 4" descr="徽标&#10;&#10;AI 生成的内容可能不正确。">
            <a:extLst>
              <a:ext uri="{FF2B5EF4-FFF2-40B4-BE49-F238E27FC236}">
                <a16:creationId xmlns:a16="http://schemas.microsoft.com/office/drawing/2014/main" id="{CAA1592B-11DD-8E6A-FF2F-F8A1D2950E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05" r="20611"/>
          <a:stretch/>
        </p:blipFill>
        <p:spPr>
          <a:xfrm>
            <a:off x="2026627" y="4252737"/>
            <a:ext cx="716573" cy="851749"/>
          </a:xfrm>
          <a:prstGeom prst="rect">
            <a:avLst/>
          </a:prstGeom>
        </p:spPr>
      </p:pic>
      <p:pic>
        <p:nvPicPr>
          <p:cNvPr id="1027" name="Picture 3" descr="mt summit logo">
            <a:extLst>
              <a:ext uri="{FF2B5EF4-FFF2-40B4-BE49-F238E27FC236}">
                <a16:creationId xmlns:a16="http://schemas.microsoft.com/office/drawing/2014/main" id="{02E691DE-6A9E-C28B-B837-8269092EF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1" y="71177"/>
            <a:ext cx="1119461" cy="91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E08ACD2-31F4-91DC-C113-AC8D6D34A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160" y="71177"/>
            <a:ext cx="1938977" cy="92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6FF87B-A675-2A09-A93E-97910874A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Gaps and Questions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7233B-6004-D53D-B4BC-EA4D68B50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115" y="1932125"/>
            <a:ext cx="4219885" cy="2635753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CN" dirty="0"/>
              <a:t>MTese of LLMs is still under-researched.  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dirty="0"/>
              <a:t>Materials are largely literary texts. What about more generic text genre like News discourse.</a:t>
            </a:r>
          </a:p>
          <a:p>
            <a:pPr>
              <a:buFont typeface="Wingdings" panose="05000000000000000000" pitchFamily="2" charset="2"/>
              <a:buChar char="u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dirty="0"/>
              <a:t>Less study on more distant language pair such as </a:t>
            </a:r>
            <a:r>
              <a:rPr lang="en-US" altLang="zh-CN" dirty="0" err="1"/>
              <a:t>Eng</a:t>
            </a:r>
            <a:r>
              <a:rPr lang="en-US" altLang="zh-CN" dirty="0"/>
              <a:t>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/>
              <a:t> </a:t>
            </a:r>
            <a:r>
              <a:rPr lang="en-US" altLang="zh-CN" dirty="0" err="1"/>
              <a:t>Chs</a:t>
            </a:r>
            <a:r>
              <a:rPr lang="en-US" altLang="zh-CN" dirty="0"/>
              <a:t>.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C20AC63-EFDD-ADC2-E757-4AFE3168B84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475573" y="1932126"/>
            <a:ext cx="4466274" cy="198886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zh-CN" dirty="0"/>
              <a:t>RQ1: Does MTese exist in E2C MTed news texts? Which linguistic features?</a:t>
            </a:r>
          </a:p>
          <a:p>
            <a:pPr>
              <a:spcBef>
                <a:spcPts val="600"/>
              </a:spcBef>
            </a:pPr>
            <a:r>
              <a:rPr lang="en-US" altLang="zh-CN" dirty="0"/>
              <a:t>RQ2: How do LLMs differ from NMTs in MTese across linguistic features? </a:t>
            </a:r>
          </a:p>
          <a:p>
            <a:pPr>
              <a:spcBef>
                <a:spcPts val="600"/>
              </a:spcBef>
            </a:pPr>
            <a:r>
              <a:rPr lang="en-US" altLang="zh-CN" dirty="0"/>
              <a:t>RQ3: In LLMs, MT-tailored vs. generic? Chinese LLMs vs. Foreign LLMs?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17000BD-9CE1-6209-37D5-E6DD2E43C4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mtClean="0"/>
              <a:t>10</a:t>
            </a:fld>
            <a:endParaRPr lang="nl"/>
          </a:p>
        </p:txBody>
      </p:sp>
      <p:pic>
        <p:nvPicPr>
          <p:cNvPr id="8" name="图形 7" descr="好点子 轮廓">
            <a:extLst>
              <a:ext uri="{FF2B5EF4-FFF2-40B4-BE49-F238E27FC236}">
                <a16:creationId xmlns:a16="http://schemas.microsoft.com/office/drawing/2014/main" id="{E795C96F-68F6-49FD-E25C-39CACF4E4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5690" y="1017725"/>
            <a:ext cx="914400" cy="914400"/>
          </a:xfrm>
          <a:prstGeom prst="rect">
            <a:avLst/>
          </a:prstGeom>
        </p:spPr>
      </p:pic>
      <p:pic>
        <p:nvPicPr>
          <p:cNvPr id="10" name="图形 9" descr="徽章问号 轮廓">
            <a:extLst>
              <a:ext uri="{FF2B5EF4-FFF2-40B4-BE49-F238E27FC236}">
                <a16:creationId xmlns:a16="http://schemas.microsoft.com/office/drawing/2014/main" id="{EC5E2F60-5501-BDC0-0593-A51FBDB9C7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03910" y="10177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2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>
          <a:extLst>
            <a:ext uri="{FF2B5EF4-FFF2-40B4-BE49-F238E27FC236}">
              <a16:creationId xmlns:a16="http://schemas.microsoft.com/office/drawing/2014/main" id="{086DEAD4-CF92-E816-90DB-5D6481510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>
            <a:extLst>
              <a:ext uri="{FF2B5EF4-FFF2-40B4-BE49-F238E27FC236}">
                <a16:creationId xmlns:a16="http://schemas.microsoft.com/office/drawing/2014/main" id="{CD3B4495-2911-410D-3E0B-C9C81EB35D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678425"/>
            <a:ext cx="8114400" cy="330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Methodology</a:t>
            </a:r>
            <a:endParaRPr dirty="0"/>
          </a:p>
        </p:txBody>
      </p:sp>
      <p:sp>
        <p:nvSpPr>
          <p:cNvPr id="114" name="Google Shape;114;p19">
            <a:extLst>
              <a:ext uri="{FF2B5EF4-FFF2-40B4-BE49-F238E27FC236}">
                <a16:creationId xmlns:a16="http://schemas.microsoft.com/office/drawing/2014/main" id="{BB781044-BF7A-C376-3E82-FFE49118F4B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l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1267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3208EF8A-A47F-A13F-369B-220AC8178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>
            <a:extLst>
              <a:ext uri="{FF2B5EF4-FFF2-40B4-BE49-F238E27FC236}">
                <a16:creationId xmlns:a16="http://schemas.microsoft.com/office/drawing/2014/main" id="{EE01F508-4DD1-BED1-703F-0D70B5464C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Data – </a:t>
            </a:r>
            <a:r>
              <a:rPr lang="en-US" altLang="zh-CN" dirty="0"/>
              <a:t>OCN &amp; OEN</a:t>
            </a:r>
            <a:endParaRPr dirty="0"/>
          </a:p>
        </p:txBody>
      </p:sp>
      <p:sp>
        <p:nvSpPr>
          <p:cNvPr id="108" name="Google Shape;108;p18">
            <a:extLst>
              <a:ext uri="{FF2B5EF4-FFF2-40B4-BE49-F238E27FC236}">
                <a16:creationId xmlns:a16="http://schemas.microsoft.com/office/drawing/2014/main" id="{F462CC3D-0E13-77EA-23E0-0C5C01CD8B9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l"/>
              <a:t>12</a:t>
            </a:fld>
            <a:endParaRPr/>
          </a:p>
        </p:txBody>
      </p:sp>
      <p:pic>
        <p:nvPicPr>
          <p:cNvPr id="2" name="图片 1" descr="徽标&#10;&#10;AI 生成的内容可能不正确。">
            <a:extLst>
              <a:ext uri="{FF2B5EF4-FFF2-40B4-BE49-F238E27FC236}">
                <a16:creationId xmlns:a16="http://schemas.microsoft.com/office/drawing/2014/main" id="{AC8031C0-7089-F63F-E4E2-67F72B5235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05" r="20611"/>
          <a:stretch/>
        </p:blipFill>
        <p:spPr>
          <a:xfrm>
            <a:off x="2026627" y="4252737"/>
            <a:ext cx="716573" cy="851749"/>
          </a:xfrm>
          <a:prstGeom prst="rect">
            <a:avLst/>
          </a:prstGeom>
        </p:spPr>
      </p:pic>
      <p:pic>
        <p:nvPicPr>
          <p:cNvPr id="12" name="图形 11" descr="右箭头 纯色填充">
            <a:extLst>
              <a:ext uri="{FF2B5EF4-FFF2-40B4-BE49-F238E27FC236}">
                <a16:creationId xmlns:a16="http://schemas.microsoft.com/office/drawing/2014/main" id="{0CB23B2A-66ED-D5A4-4D35-8FC38545A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61567" y="1194833"/>
            <a:ext cx="679858" cy="679858"/>
          </a:xfrm>
          <a:prstGeom prst="rect">
            <a:avLst/>
          </a:prstGeom>
        </p:spPr>
      </p:pic>
      <p:pic>
        <p:nvPicPr>
          <p:cNvPr id="16" name="图形 15" descr="处理器 轮廓">
            <a:extLst>
              <a:ext uri="{FF2B5EF4-FFF2-40B4-BE49-F238E27FC236}">
                <a16:creationId xmlns:a16="http://schemas.microsoft.com/office/drawing/2014/main" id="{56A0593A-A1F2-0523-7C41-D29DDD1F26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03225" y="1017725"/>
            <a:ext cx="914400" cy="914400"/>
          </a:xfrm>
          <a:prstGeom prst="rect">
            <a:avLst/>
          </a:prstGeom>
        </p:spPr>
      </p:pic>
      <p:sp>
        <p:nvSpPr>
          <p:cNvPr id="17" name="文本占位符 5">
            <a:extLst>
              <a:ext uri="{FF2B5EF4-FFF2-40B4-BE49-F238E27FC236}">
                <a16:creationId xmlns:a16="http://schemas.microsoft.com/office/drawing/2014/main" id="{DF0F9F5F-F305-7494-4713-3010DAC95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6050" y="1874691"/>
            <a:ext cx="1868750" cy="936157"/>
          </a:xfrm>
        </p:spPr>
        <p:txBody>
          <a:bodyPr/>
          <a:lstStyle/>
          <a:p>
            <a:r>
              <a:rPr lang="en-US" altLang="zh-CN" dirty="0"/>
              <a:t>Pre-processing</a:t>
            </a:r>
          </a:p>
          <a:p>
            <a:r>
              <a:rPr lang="en-US" altLang="zh-CN" dirty="0" err="1"/>
              <a:t>PoS</a:t>
            </a:r>
            <a:r>
              <a:rPr lang="en-US" altLang="zh-CN" dirty="0"/>
              <a:t>-tagging</a:t>
            </a:r>
          </a:p>
          <a:p>
            <a:r>
              <a:rPr lang="en-US" altLang="zh-CN" dirty="0"/>
              <a:t>Dep-tagging</a:t>
            </a:r>
            <a:endParaRPr lang="zh-CN" altLang="en-US" dirty="0"/>
          </a:p>
        </p:txBody>
      </p:sp>
      <p:pic>
        <p:nvPicPr>
          <p:cNvPr id="19" name="图形 18" descr="右箭头 纯色填充">
            <a:extLst>
              <a:ext uri="{FF2B5EF4-FFF2-40B4-BE49-F238E27FC236}">
                <a16:creationId xmlns:a16="http://schemas.microsoft.com/office/drawing/2014/main" id="{4C23EB5A-A3AE-36E0-0431-5199E60CBC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9596" y="1198512"/>
            <a:ext cx="679858" cy="679858"/>
          </a:xfrm>
          <a:prstGeom prst="rect">
            <a:avLst/>
          </a:prstGeom>
        </p:spPr>
      </p:pic>
      <p:pic>
        <p:nvPicPr>
          <p:cNvPr id="21" name="图形 20" descr="眼球扫描 纯色填充">
            <a:extLst>
              <a:ext uri="{FF2B5EF4-FFF2-40B4-BE49-F238E27FC236}">
                <a16:creationId xmlns:a16="http://schemas.microsoft.com/office/drawing/2014/main" id="{5843B76A-39A5-87DE-9E50-F14FD16571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40933" y="1077562"/>
            <a:ext cx="914400" cy="914400"/>
          </a:xfrm>
          <a:prstGeom prst="rect">
            <a:avLst/>
          </a:prstGeom>
        </p:spPr>
      </p:pic>
      <p:sp>
        <p:nvSpPr>
          <p:cNvPr id="22" name="文本占位符 5">
            <a:extLst>
              <a:ext uri="{FF2B5EF4-FFF2-40B4-BE49-F238E27FC236}">
                <a16:creationId xmlns:a16="http://schemas.microsoft.com/office/drawing/2014/main" id="{7B17E1F4-E23B-098E-5CA7-99EF70349B1F}"/>
              </a:ext>
            </a:extLst>
          </p:cNvPr>
          <p:cNvSpPr txBox="1">
            <a:spLocks/>
          </p:cNvSpPr>
          <p:nvPr/>
        </p:nvSpPr>
        <p:spPr>
          <a:xfrm>
            <a:off x="3567691" y="1917069"/>
            <a:ext cx="1563198" cy="936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dirty="0"/>
              <a:t>Web-crawl</a:t>
            </a:r>
          </a:p>
          <a:p>
            <a:r>
              <a:rPr lang="en-US" altLang="zh-CN" dirty="0"/>
              <a:t>Digitalized</a:t>
            </a:r>
          </a:p>
          <a:p>
            <a:r>
              <a:rPr lang="en-US" altLang="zh-CN" dirty="0"/>
              <a:t>De-noised</a:t>
            </a:r>
            <a:endParaRPr lang="zh-CN" altLang="en-US" dirty="0"/>
          </a:p>
        </p:txBody>
      </p:sp>
      <p:pic>
        <p:nvPicPr>
          <p:cNvPr id="24" name="图形 23" descr="上一步 轮廓">
            <a:extLst>
              <a:ext uri="{FF2B5EF4-FFF2-40B4-BE49-F238E27FC236}">
                <a16:creationId xmlns:a16="http://schemas.microsoft.com/office/drawing/2014/main" id="{4B564F6C-1C7F-3D4D-6505-4E932FF7B7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4986765">
            <a:off x="6828293" y="1271730"/>
            <a:ext cx="1364641" cy="1364641"/>
          </a:xfrm>
          <a:prstGeom prst="rect">
            <a:avLst/>
          </a:prstGeom>
        </p:spPr>
      </p:pic>
      <p:sp>
        <p:nvSpPr>
          <p:cNvPr id="25" name="文本占位符 5">
            <a:extLst>
              <a:ext uri="{FF2B5EF4-FFF2-40B4-BE49-F238E27FC236}">
                <a16:creationId xmlns:a16="http://schemas.microsoft.com/office/drawing/2014/main" id="{8FC3D6E0-77E1-4F5D-6D77-B28FD260892D}"/>
              </a:ext>
            </a:extLst>
          </p:cNvPr>
          <p:cNvSpPr txBox="1">
            <a:spLocks/>
          </p:cNvSpPr>
          <p:nvPr/>
        </p:nvSpPr>
        <p:spPr>
          <a:xfrm>
            <a:off x="3369881" y="3752569"/>
            <a:ext cx="5633803" cy="110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2">
                    <a:lumMod val="10000"/>
                  </a:schemeClr>
                </a:solidFill>
              </a:rPr>
              <a:t>The enlarged OCN size ensures a </a:t>
            </a:r>
            <a:r>
              <a:rPr lang="en-US" altLang="zh-CN" b="1" dirty="0">
                <a:solidFill>
                  <a:schemeClr val="tx2">
                    <a:lumMod val="10000"/>
                  </a:schemeClr>
                </a:solidFill>
              </a:rPr>
              <a:t>comparable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</a:rPr>
              <a:t> length to that of MTs, including both NMTs and LLMs.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tx1"/>
                </a:solidFill>
              </a:rPr>
              <a:t>OCN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</a:rPr>
              <a:t> samples: to compare with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</a:rPr>
              <a:t>MTs.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tx1"/>
                </a:solidFill>
              </a:rPr>
              <a:t>OEN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</a:rPr>
              <a:t> samples: to be MTed by NMTs and LLMs.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6B403C-FBE9-DDF4-6B39-1268FFB91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" r="2752" b="4827"/>
          <a:stretch>
            <a:fillRect/>
          </a:stretch>
        </p:blipFill>
        <p:spPr bwMode="auto">
          <a:xfrm>
            <a:off x="140316" y="922983"/>
            <a:ext cx="3352387" cy="3872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5358037-AEEA-C533-35E9-2A25EADC0A1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67691" y="2854242"/>
            <a:ext cx="5509231" cy="75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22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33BE00B4-9F54-4272-FA6C-6E58FC29F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>
            <a:extLst>
              <a:ext uri="{FF2B5EF4-FFF2-40B4-BE49-F238E27FC236}">
                <a16:creationId xmlns:a16="http://schemas.microsoft.com/office/drawing/2014/main" id="{687A16F6-AAD7-FD82-DF20-0D96716FA6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Data - NMTs</a:t>
            </a:r>
            <a:endParaRPr dirty="0"/>
          </a:p>
        </p:txBody>
      </p:sp>
      <p:sp>
        <p:nvSpPr>
          <p:cNvPr id="108" name="Google Shape;108;p18">
            <a:extLst>
              <a:ext uri="{FF2B5EF4-FFF2-40B4-BE49-F238E27FC236}">
                <a16:creationId xmlns:a16="http://schemas.microsoft.com/office/drawing/2014/main" id="{B4C1F8A9-E52B-1218-849D-6D770A903FC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l"/>
              <a:t>13</a:t>
            </a:fld>
            <a:endParaRPr/>
          </a:p>
        </p:txBody>
      </p:sp>
      <p:pic>
        <p:nvPicPr>
          <p:cNvPr id="2" name="图片 1" descr="徽标&#10;&#10;AI 生成的内容可能不正确。">
            <a:extLst>
              <a:ext uri="{FF2B5EF4-FFF2-40B4-BE49-F238E27FC236}">
                <a16:creationId xmlns:a16="http://schemas.microsoft.com/office/drawing/2014/main" id="{7628F543-F499-5E63-741C-069EF23C8C2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305" r="20611"/>
          <a:stretch/>
        </p:blipFill>
        <p:spPr>
          <a:xfrm>
            <a:off x="2026627" y="4252737"/>
            <a:ext cx="716573" cy="851749"/>
          </a:xfrm>
          <a:prstGeom prst="rect">
            <a:avLst/>
          </a:prstGeom>
        </p:spPr>
      </p:pic>
      <p:pic>
        <p:nvPicPr>
          <p:cNvPr id="10" name="图形 9" descr="右箭头 纯色填充">
            <a:extLst>
              <a:ext uri="{FF2B5EF4-FFF2-40B4-BE49-F238E27FC236}">
                <a16:creationId xmlns:a16="http://schemas.microsoft.com/office/drawing/2014/main" id="{A0BA0E6A-06D0-5F47-02DB-3B5659360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03151" y="1248142"/>
            <a:ext cx="679858" cy="679858"/>
          </a:xfrm>
          <a:prstGeom prst="rect">
            <a:avLst/>
          </a:prstGeom>
        </p:spPr>
      </p:pic>
      <p:pic>
        <p:nvPicPr>
          <p:cNvPr id="11" name="图形 10" descr="眼球扫描 纯色填充">
            <a:extLst>
              <a:ext uri="{FF2B5EF4-FFF2-40B4-BE49-F238E27FC236}">
                <a16:creationId xmlns:a16="http://schemas.microsoft.com/office/drawing/2014/main" id="{605A3940-F680-170A-409F-D292D4DA49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82517" y="1130871"/>
            <a:ext cx="914400" cy="914400"/>
          </a:xfrm>
          <a:prstGeom prst="rect">
            <a:avLst/>
          </a:prstGeom>
        </p:spPr>
      </p:pic>
      <p:sp>
        <p:nvSpPr>
          <p:cNvPr id="12" name="文本占位符 5">
            <a:extLst>
              <a:ext uri="{FF2B5EF4-FFF2-40B4-BE49-F238E27FC236}">
                <a16:creationId xmlns:a16="http://schemas.microsoft.com/office/drawing/2014/main" id="{53E94370-81F7-7EBE-E144-97665194DBB6}"/>
              </a:ext>
            </a:extLst>
          </p:cNvPr>
          <p:cNvSpPr txBox="1">
            <a:spLocks/>
          </p:cNvSpPr>
          <p:nvPr/>
        </p:nvSpPr>
        <p:spPr>
          <a:xfrm>
            <a:off x="2709275" y="1970378"/>
            <a:ext cx="1563198" cy="936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dirty="0"/>
              <a:t>Digitalized</a:t>
            </a:r>
          </a:p>
          <a:p>
            <a:r>
              <a:rPr lang="en-US" altLang="zh-CN" dirty="0"/>
              <a:t>De-noised</a:t>
            </a:r>
            <a:endParaRPr lang="zh-CN" altLang="en-US" dirty="0"/>
          </a:p>
        </p:txBody>
      </p:sp>
      <p:pic>
        <p:nvPicPr>
          <p:cNvPr id="13" name="图形 12" descr="右箭头 纯色填充">
            <a:extLst>
              <a:ext uri="{FF2B5EF4-FFF2-40B4-BE49-F238E27FC236}">
                <a16:creationId xmlns:a16="http://schemas.microsoft.com/office/drawing/2014/main" id="{41715456-251B-4E63-3DAD-585DFBAE23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66163" y="1250009"/>
            <a:ext cx="679858" cy="679858"/>
          </a:xfrm>
          <a:prstGeom prst="rect">
            <a:avLst/>
          </a:prstGeom>
        </p:spPr>
      </p:pic>
      <p:pic>
        <p:nvPicPr>
          <p:cNvPr id="15" name="图形 14" descr="插画家 轮廓">
            <a:extLst>
              <a:ext uri="{FF2B5EF4-FFF2-40B4-BE49-F238E27FC236}">
                <a16:creationId xmlns:a16="http://schemas.microsoft.com/office/drawing/2014/main" id="{E4C22006-119F-536E-34FD-F48219E86F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53011" y="1130871"/>
            <a:ext cx="914400" cy="914400"/>
          </a:xfrm>
          <a:prstGeom prst="rect">
            <a:avLst/>
          </a:prstGeom>
        </p:spPr>
      </p:pic>
      <p:sp>
        <p:nvSpPr>
          <p:cNvPr id="16" name="文本占位符 5">
            <a:extLst>
              <a:ext uri="{FF2B5EF4-FFF2-40B4-BE49-F238E27FC236}">
                <a16:creationId xmlns:a16="http://schemas.microsoft.com/office/drawing/2014/main" id="{0691A147-5B25-8CBF-7106-28453AC215A6}"/>
              </a:ext>
            </a:extLst>
          </p:cNvPr>
          <p:cNvSpPr txBox="1">
            <a:spLocks/>
          </p:cNvSpPr>
          <p:nvPr/>
        </p:nvSpPr>
        <p:spPr>
          <a:xfrm>
            <a:off x="4572000" y="1950225"/>
            <a:ext cx="1484161" cy="936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dirty="0"/>
              <a:t>5 NMTs</a:t>
            </a:r>
          </a:p>
          <a:p>
            <a:r>
              <a:rPr lang="en-US" altLang="zh-CN" dirty="0"/>
              <a:t>API</a:t>
            </a:r>
          </a:p>
          <a:p>
            <a:endParaRPr lang="en-US" altLang="zh-CN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8A73CCC-CF82-552D-8B5C-E3A7A79240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56161" y="331485"/>
            <a:ext cx="2066925" cy="7143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CD76D4E-8E84-949B-03FF-6AD316A25C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29510" y="889280"/>
            <a:ext cx="1638300" cy="7239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A9B62B7-93B8-0E14-F958-6978EB7204B8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16199" r="6511"/>
          <a:stretch/>
        </p:blipFill>
        <p:spPr>
          <a:xfrm>
            <a:off x="6099024" y="1480262"/>
            <a:ext cx="1655927" cy="6301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708DC45B-2957-53C7-57F7-238271C705A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28242" y="2059758"/>
            <a:ext cx="1552575" cy="5810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9A9F242-741A-0436-53C4-367A52C90CBA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413" r="18185"/>
          <a:stretch>
            <a:fillRect/>
          </a:stretch>
        </p:blipFill>
        <p:spPr>
          <a:xfrm>
            <a:off x="170494" y="1130871"/>
            <a:ext cx="2095953" cy="223696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248BB7DE-3D82-7826-A222-503BC53258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25335" y="1003909"/>
            <a:ext cx="1248803" cy="505134"/>
          </a:xfrm>
          <a:prstGeom prst="rect">
            <a:avLst/>
          </a:prstGeom>
        </p:spPr>
      </p:pic>
      <p:sp>
        <p:nvSpPr>
          <p:cNvPr id="33" name="文本占位符 5">
            <a:extLst>
              <a:ext uri="{FF2B5EF4-FFF2-40B4-BE49-F238E27FC236}">
                <a16:creationId xmlns:a16="http://schemas.microsoft.com/office/drawing/2014/main" id="{B9B060D3-F365-808D-589E-92A15D6B153F}"/>
              </a:ext>
            </a:extLst>
          </p:cNvPr>
          <p:cNvSpPr txBox="1">
            <a:spLocks/>
          </p:cNvSpPr>
          <p:nvPr/>
        </p:nvSpPr>
        <p:spPr>
          <a:xfrm>
            <a:off x="2927969" y="3880812"/>
            <a:ext cx="5403146" cy="670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endParaRPr lang="en-US" altLang="zh-CN" b="1" dirty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en-US" altLang="zh-CN" b="1" dirty="0">
                <a:solidFill>
                  <a:schemeClr val="tx1"/>
                </a:solidFill>
              </a:rPr>
              <a:t>All you need to remember: NMT samples start with N ~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C148D8D-132E-4F91-3EAF-7019CCB709B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892" y="1588071"/>
            <a:ext cx="2019731" cy="23325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C55D5AA-BA45-E8E7-33FA-5402425A732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5256" y="1818781"/>
            <a:ext cx="2105025" cy="254317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7968852-0306-A1D7-CA6E-4E99ACC360E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78962" y="2721134"/>
            <a:ext cx="5932287" cy="4082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688968A-F991-9675-E847-A51278990104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t="4244"/>
          <a:stretch>
            <a:fillRect/>
          </a:stretch>
        </p:blipFill>
        <p:spPr>
          <a:xfrm>
            <a:off x="2678962" y="3049414"/>
            <a:ext cx="5860048" cy="8759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216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34"/>
    </mc:Choice>
    <mc:Fallback xmlns="">
      <p:transition spd="slow" advTm="67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237FE2A5-D653-6B10-BC3F-A0E78F5ED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>
            <a:extLst>
              <a:ext uri="{FF2B5EF4-FFF2-40B4-BE49-F238E27FC236}">
                <a16:creationId xmlns:a16="http://schemas.microsoft.com/office/drawing/2014/main" id="{F9BC8EAF-F2B9-F711-7509-F72CA17371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Data - LLMs</a:t>
            </a:r>
            <a:endParaRPr dirty="0"/>
          </a:p>
        </p:txBody>
      </p:sp>
      <p:sp>
        <p:nvSpPr>
          <p:cNvPr id="108" name="Google Shape;108;p18">
            <a:extLst>
              <a:ext uri="{FF2B5EF4-FFF2-40B4-BE49-F238E27FC236}">
                <a16:creationId xmlns:a16="http://schemas.microsoft.com/office/drawing/2014/main" id="{28E006D5-9D7B-0F9E-1C19-126FB64FDD3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l"/>
              <a:t>14</a:t>
            </a:fld>
            <a:endParaRPr/>
          </a:p>
        </p:txBody>
      </p:sp>
      <p:pic>
        <p:nvPicPr>
          <p:cNvPr id="2" name="图片 1" descr="徽标&#10;&#10;AI 生成的内容可能不正确。">
            <a:extLst>
              <a:ext uri="{FF2B5EF4-FFF2-40B4-BE49-F238E27FC236}">
                <a16:creationId xmlns:a16="http://schemas.microsoft.com/office/drawing/2014/main" id="{5A707AD8-65A8-607B-2C34-4B8EAF8073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305" r="20611"/>
          <a:stretch/>
        </p:blipFill>
        <p:spPr>
          <a:xfrm>
            <a:off x="2026627" y="4252737"/>
            <a:ext cx="716573" cy="851749"/>
          </a:xfrm>
          <a:prstGeom prst="rect">
            <a:avLst/>
          </a:prstGeom>
        </p:spPr>
      </p:pic>
      <p:pic>
        <p:nvPicPr>
          <p:cNvPr id="10" name="图形 9" descr="右箭头 纯色填充">
            <a:extLst>
              <a:ext uri="{FF2B5EF4-FFF2-40B4-BE49-F238E27FC236}">
                <a16:creationId xmlns:a16="http://schemas.microsoft.com/office/drawing/2014/main" id="{164FBE59-D87B-AAA3-9D39-6A368D8599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70590" y="1138239"/>
            <a:ext cx="679858" cy="679858"/>
          </a:xfrm>
          <a:prstGeom prst="rect">
            <a:avLst/>
          </a:prstGeom>
        </p:spPr>
      </p:pic>
      <p:sp>
        <p:nvSpPr>
          <p:cNvPr id="12" name="文本占位符 5">
            <a:extLst>
              <a:ext uri="{FF2B5EF4-FFF2-40B4-BE49-F238E27FC236}">
                <a16:creationId xmlns:a16="http://schemas.microsoft.com/office/drawing/2014/main" id="{2F351A27-C9FA-3766-9B23-1F76E075CF3C}"/>
              </a:ext>
            </a:extLst>
          </p:cNvPr>
          <p:cNvSpPr txBox="1">
            <a:spLocks/>
          </p:cNvSpPr>
          <p:nvPr/>
        </p:nvSpPr>
        <p:spPr>
          <a:xfrm>
            <a:off x="3725815" y="1942345"/>
            <a:ext cx="2123674" cy="75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en-US" altLang="zh-CN" dirty="0"/>
              <a:t>Structured prompt: </a:t>
            </a:r>
          </a:p>
          <a:p>
            <a:pPr marL="139700" indent="0">
              <a:buNone/>
            </a:pPr>
            <a:r>
              <a:rPr lang="en-US" altLang="zh-CN" dirty="0"/>
              <a:t>Roles + Tasks + Steps</a:t>
            </a:r>
          </a:p>
        </p:txBody>
      </p:sp>
      <p:pic>
        <p:nvPicPr>
          <p:cNvPr id="13" name="图形 12" descr="右箭头 纯色填充">
            <a:extLst>
              <a:ext uri="{FF2B5EF4-FFF2-40B4-BE49-F238E27FC236}">
                <a16:creationId xmlns:a16="http://schemas.microsoft.com/office/drawing/2014/main" id="{FD79A168-8F43-ED1C-2BF7-E941A011B9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33602" y="1140106"/>
            <a:ext cx="679858" cy="679858"/>
          </a:xfrm>
          <a:prstGeom prst="rect">
            <a:avLst/>
          </a:prstGeom>
        </p:spPr>
      </p:pic>
      <p:pic>
        <p:nvPicPr>
          <p:cNvPr id="15" name="图形 14" descr="插画家 轮廓">
            <a:extLst>
              <a:ext uri="{FF2B5EF4-FFF2-40B4-BE49-F238E27FC236}">
                <a16:creationId xmlns:a16="http://schemas.microsoft.com/office/drawing/2014/main" id="{C59A3F0B-629C-D84F-477A-79F6F4CF8B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20450" y="1020968"/>
            <a:ext cx="914400" cy="914400"/>
          </a:xfrm>
          <a:prstGeom prst="rect">
            <a:avLst/>
          </a:prstGeom>
        </p:spPr>
      </p:pic>
      <p:sp>
        <p:nvSpPr>
          <p:cNvPr id="16" name="文本占位符 5">
            <a:extLst>
              <a:ext uri="{FF2B5EF4-FFF2-40B4-BE49-F238E27FC236}">
                <a16:creationId xmlns:a16="http://schemas.microsoft.com/office/drawing/2014/main" id="{9DEF3EB5-0C33-20DB-C146-22109CC1BD38}"/>
              </a:ext>
            </a:extLst>
          </p:cNvPr>
          <p:cNvSpPr txBox="1">
            <a:spLocks/>
          </p:cNvSpPr>
          <p:nvPr/>
        </p:nvSpPr>
        <p:spPr>
          <a:xfrm>
            <a:off x="5976415" y="1899670"/>
            <a:ext cx="1484161" cy="936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en-US" altLang="zh-CN" dirty="0"/>
              <a:t>6 LLMs</a:t>
            </a:r>
          </a:p>
          <a:p>
            <a:pPr marL="139700" indent="0">
              <a:buNone/>
            </a:pPr>
            <a:r>
              <a:rPr lang="en-US" altLang="zh-CN" sz="1100" dirty="0"/>
              <a:t>Tailored - generic</a:t>
            </a:r>
          </a:p>
          <a:p>
            <a:pPr marL="139700" indent="0">
              <a:buNone/>
            </a:pPr>
            <a:r>
              <a:rPr lang="en-US" altLang="zh-CN" sz="1100" dirty="0"/>
              <a:t>CH - foreign</a:t>
            </a:r>
          </a:p>
        </p:txBody>
      </p:sp>
      <p:pic>
        <p:nvPicPr>
          <p:cNvPr id="4" name="图形 3" descr="Web 设计 轮廓">
            <a:extLst>
              <a:ext uri="{FF2B5EF4-FFF2-40B4-BE49-F238E27FC236}">
                <a16:creationId xmlns:a16="http://schemas.microsoft.com/office/drawing/2014/main" id="{A8069FC6-6768-C8EB-575F-59EC8E32FC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30452" y="986119"/>
            <a:ext cx="914400" cy="9144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BA7B645-E4C7-C478-C3A0-9359EE0AB3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61107" y="86683"/>
            <a:ext cx="827334" cy="773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B1BF1BE-64E7-F1F6-3C6D-6EE769FF15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27183" y="149571"/>
            <a:ext cx="668774" cy="639442"/>
          </a:xfrm>
          <a:prstGeom prst="rect">
            <a:avLst/>
          </a:prstGeom>
        </p:spPr>
      </p:pic>
      <p:sp>
        <p:nvSpPr>
          <p:cNvPr id="33" name="文本占位符 5">
            <a:extLst>
              <a:ext uri="{FF2B5EF4-FFF2-40B4-BE49-F238E27FC236}">
                <a16:creationId xmlns:a16="http://schemas.microsoft.com/office/drawing/2014/main" id="{C323DED8-E9FA-EAC5-2DA1-E97A61B85179}"/>
              </a:ext>
            </a:extLst>
          </p:cNvPr>
          <p:cNvSpPr txBox="1">
            <a:spLocks/>
          </p:cNvSpPr>
          <p:nvPr/>
        </p:nvSpPr>
        <p:spPr>
          <a:xfrm>
            <a:off x="3446973" y="4252737"/>
            <a:ext cx="5217329" cy="74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en-US" altLang="zh-CN" b="1" dirty="0">
                <a:solidFill>
                  <a:schemeClr val="tx1"/>
                </a:solidFill>
              </a:rPr>
              <a:t>All you need to remember: LLM samples start with L ~</a:t>
            </a:r>
          </a:p>
          <a:p>
            <a:pPr marL="139700" indent="0">
              <a:buNone/>
            </a:pPr>
            <a:r>
              <a:rPr lang="en-US" altLang="zh-CN" b="1" dirty="0">
                <a:solidFill>
                  <a:schemeClr val="tx1"/>
                </a:solidFill>
              </a:rPr>
              <a:t>Oh! We use MTs to combine NMTs and LLMs!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BFD55466-CBA6-3B6C-65AB-15E36A1E722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40640" y="832404"/>
            <a:ext cx="668384" cy="65032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68CE74C8-2B43-7667-46A5-5AAB6BDCDF3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12190" y="815156"/>
            <a:ext cx="728450" cy="69011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D445ED5-EE35-EBC9-9520-65C4AC04E41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10547" y="2206597"/>
            <a:ext cx="528454" cy="519897"/>
          </a:xfrm>
          <a:prstGeom prst="rect">
            <a:avLst/>
          </a:prstGeom>
        </p:spPr>
      </p:pic>
      <p:pic>
        <p:nvPicPr>
          <p:cNvPr id="6" name="图形 5" descr="文档 轮廓">
            <a:extLst>
              <a:ext uri="{FF2B5EF4-FFF2-40B4-BE49-F238E27FC236}">
                <a16:creationId xmlns:a16="http://schemas.microsoft.com/office/drawing/2014/main" id="{631193E9-D41B-5ABE-0106-0F4F744EDD9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606606" y="1060152"/>
            <a:ext cx="840367" cy="840367"/>
          </a:xfrm>
          <a:prstGeom prst="rect">
            <a:avLst/>
          </a:prstGeom>
        </p:spPr>
      </p:pic>
      <p:sp>
        <p:nvSpPr>
          <p:cNvPr id="8" name="文本占位符 5">
            <a:extLst>
              <a:ext uri="{FF2B5EF4-FFF2-40B4-BE49-F238E27FC236}">
                <a16:creationId xmlns:a16="http://schemas.microsoft.com/office/drawing/2014/main" id="{979991B7-540A-F3E6-8813-F84B0801FF13}"/>
              </a:ext>
            </a:extLst>
          </p:cNvPr>
          <p:cNvSpPr txBox="1">
            <a:spLocks/>
          </p:cNvSpPr>
          <p:nvPr/>
        </p:nvSpPr>
        <p:spPr>
          <a:xfrm>
            <a:off x="2539169" y="1950559"/>
            <a:ext cx="1206029" cy="679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en-US" altLang="zh-CN" dirty="0"/>
              <a:t>Same OEN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671F54D-52F4-2E58-AA32-F139B88843E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84913" y="2936237"/>
            <a:ext cx="6489283" cy="1173204"/>
          </a:xfrm>
          <a:prstGeom prst="rect">
            <a:avLst/>
          </a:prstGeom>
        </p:spPr>
      </p:pic>
      <p:pic>
        <p:nvPicPr>
          <p:cNvPr id="2050" name="Picture 2" descr="智谱新篇章：GLM-4-Plus 大模型全面上线，助力多场景智能应用-百合树AI写作-专业学术论文写作助手">
            <a:extLst>
              <a:ext uri="{FF2B5EF4-FFF2-40B4-BE49-F238E27FC236}">
                <a16:creationId xmlns:a16="http://schemas.microsoft.com/office/drawing/2014/main" id="{A130155D-1A2D-1A22-E88C-BF0CFF6D5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737" y="1531409"/>
            <a:ext cx="1346985" cy="58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6F476E4E-64A6-F508-019E-1FCD35A5B38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1671" y="1275766"/>
            <a:ext cx="2159405" cy="290145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A23B271-C2CC-B5F1-E894-204BB06AF8E8}"/>
              </a:ext>
            </a:extLst>
          </p:cNvPr>
          <p:cNvSpPr/>
          <p:nvPr/>
        </p:nvSpPr>
        <p:spPr>
          <a:xfrm>
            <a:off x="7096760" y="3378200"/>
            <a:ext cx="363816" cy="492856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037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247"/>
    </mc:Choice>
    <mc:Fallback xmlns="">
      <p:transition spd="slow" advTm="80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33" grpId="0"/>
      <p:bldP spid="8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8BED77C7-9324-358E-4ADA-95AC088A1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>
            <a:extLst>
              <a:ext uri="{FF2B5EF4-FFF2-40B4-BE49-F238E27FC236}">
                <a16:creationId xmlns:a16="http://schemas.microsoft.com/office/drawing/2014/main" id="{0A052588-F624-602F-0B76-BB8F967A05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Feature set – </a:t>
            </a:r>
            <a:r>
              <a:rPr lang="en-US" sz="2400" dirty="0"/>
              <a:t>Total 236 features</a:t>
            </a:r>
            <a:endParaRPr dirty="0"/>
          </a:p>
        </p:txBody>
      </p:sp>
      <p:sp>
        <p:nvSpPr>
          <p:cNvPr id="108" name="Google Shape;108;p18">
            <a:extLst>
              <a:ext uri="{FF2B5EF4-FFF2-40B4-BE49-F238E27FC236}">
                <a16:creationId xmlns:a16="http://schemas.microsoft.com/office/drawing/2014/main" id="{99D2704B-CFE8-7B68-ABCF-03D33E0C0F3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l"/>
              <a:t>15</a:t>
            </a:fld>
            <a:endParaRPr/>
          </a:p>
        </p:txBody>
      </p:sp>
      <p:pic>
        <p:nvPicPr>
          <p:cNvPr id="2" name="图片 1" descr="徽标&#10;&#10;AI 生成的内容可能不正确。">
            <a:extLst>
              <a:ext uri="{FF2B5EF4-FFF2-40B4-BE49-F238E27FC236}">
                <a16:creationId xmlns:a16="http://schemas.microsoft.com/office/drawing/2014/main" id="{9C264123-07A1-FFB1-A7AB-29CD042F4C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05" r="20611"/>
          <a:stretch/>
        </p:blipFill>
        <p:spPr>
          <a:xfrm>
            <a:off x="2026627" y="4252737"/>
            <a:ext cx="716573" cy="851749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E5ACA3D-B89F-3565-1B2A-F597A19F3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8"/>
          <a:stretch>
            <a:fillRect/>
          </a:stretch>
        </p:blipFill>
        <p:spPr bwMode="auto">
          <a:xfrm>
            <a:off x="122842" y="731375"/>
            <a:ext cx="5885815" cy="418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8155742-31D5-66C6-6192-EE2DB3B99CEC}"/>
              </a:ext>
            </a:extLst>
          </p:cNvPr>
          <p:cNvSpPr/>
          <p:nvPr/>
        </p:nvSpPr>
        <p:spPr>
          <a:xfrm>
            <a:off x="3799840" y="1564640"/>
            <a:ext cx="1772920" cy="12039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A98AAA8-6DFB-DA29-2862-A7C1FC93CCFF}"/>
              </a:ext>
            </a:extLst>
          </p:cNvPr>
          <p:cNvSpPr/>
          <p:nvPr/>
        </p:nvSpPr>
        <p:spPr>
          <a:xfrm>
            <a:off x="3799840" y="2824407"/>
            <a:ext cx="1772920" cy="12039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9E7158F-A8FF-5563-4B83-631C6B73610E}"/>
              </a:ext>
            </a:extLst>
          </p:cNvPr>
          <p:cNvSpPr/>
          <p:nvPr/>
        </p:nvSpPr>
        <p:spPr>
          <a:xfrm>
            <a:off x="548640" y="2768600"/>
            <a:ext cx="2128520" cy="12039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4A17359-1F4E-696B-4F5B-9B3815375C73}"/>
              </a:ext>
            </a:extLst>
          </p:cNvPr>
          <p:cNvSpPr/>
          <p:nvPr/>
        </p:nvSpPr>
        <p:spPr>
          <a:xfrm>
            <a:off x="253706" y="1524862"/>
            <a:ext cx="2423453" cy="11675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6FF8B096-8D2C-D2D5-02A5-16549CCC7759}"/>
              </a:ext>
            </a:extLst>
          </p:cNvPr>
          <p:cNvSpPr/>
          <p:nvPr/>
        </p:nvSpPr>
        <p:spPr>
          <a:xfrm>
            <a:off x="2382520" y="3235960"/>
            <a:ext cx="2128629" cy="1559560"/>
          </a:xfrm>
          <a:custGeom>
            <a:avLst/>
            <a:gdLst>
              <a:gd name="connsiteX0" fmla="*/ 858520 w 2128629"/>
              <a:gd name="connsiteY0" fmla="*/ 0 h 1559560"/>
              <a:gd name="connsiteX1" fmla="*/ 858520 w 2128629"/>
              <a:gd name="connsiteY1" fmla="*/ 0 h 1559560"/>
              <a:gd name="connsiteX2" fmla="*/ 589280 w 2128629"/>
              <a:gd name="connsiteY2" fmla="*/ 213360 h 1559560"/>
              <a:gd name="connsiteX3" fmla="*/ 513080 w 2128629"/>
              <a:gd name="connsiteY3" fmla="*/ 274320 h 1559560"/>
              <a:gd name="connsiteX4" fmla="*/ 436880 w 2128629"/>
              <a:gd name="connsiteY4" fmla="*/ 314960 h 1559560"/>
              <a:gd name="connsiteX5" fmla="*/ 416560 w 2128629"/>
              <a:gd name="connsiteY5" fmla="*/ 330200 h 1559560"/>
              <a:gd name="connsiteX6" fmla="*/ 314960 w 2128629"/>
              <a:gd name="connsiteY6" fmla="*/ 441960 h 1559560"/>
              <a:gd name="connsiteX7" fmla="*/ 243840 w 2128629"/>
              <a:gd name="connsiteY7" fmla="*/ 497840 h 1559560"/>
              <a:gd name="connsiteX8" fmla="*/ 228600 w 2128629"/>
              <a:gd name="connsiteY8" fmla="*/ 513080 h 1559560"/>
              <a:gd name="connsiteX9" fmla="*/ 121920 w 2128629"/>
              <a:gd name="connsiteY9" fmla="*/ 594360 h 1559560"/>
              <a:gd name="connsiteX10" fmla="*/ 35560 w 2128629"/>
              <a:gd name="connsiteY10" fmla="*/ 716280 h 1559560"/>
              <a:gd name="connsiteX11" fmla="*/ 15240 w 2128629"/>
              <a:gd name="connsiteY11" fmla="*/ 772160 h 1559560"/>
              <a:gd name="connsiteX12" fmla="*/ 0 w 2128629"/>
              <a:gd name="connsiteY12" fmla="*/ 858520 h 1559560"/>
              <a:gd name="connsiteX13" fmla="*/ 10160 w 2128629"/>
              <a:gd name="connsiteY13" fmla="*/ 909320 h 1559560"/>
              <a:gd name="connsiteX14" fmla="*/ 40640 w 2128629"/>
              <a:gd name="connsiteY14" fmla="*/ 929640 h 1559560"/>
              <a:gd name="connsiteX15" fmla="*/ 147320 w 2128629"/>
              <a:gd name="connsiteY15" fmla="*/ 1021080 h 1559560"/>
              <a:gd name="connsiteX16" fmla="*/ 167640 w 2128629"/>
              <a:gd name="connsiteY16" fmla="*/ 1046480 h 1559560"/>
              <a:gd name="connsiteX17" fmla="*/ 182880 w 2128629"/>
              <a:gd name="connsiteY17" fmla="*/ 1061720 h 1559560"/>
              <a:gd name="connsiteX18" fmla="*/ 223520 w 2128629"/>
              <a:gd name="connsiteY18" fmla="*/ 1117600 h 1559560"/>
              <a:gd name="connsiteX19" fmla="*/ 248920 w 2128629"/>
              <a:gd name="connsiteY19" fmla="*/ 1163320 h 1559560"/>
              <a:gd name="connsiteX20" fmla="*/ 284480 w 2128629"/>
              <a:gd name="connsiteY20" fmla="*/ 1239520 h 1559560"/>
              <a:gd name="connsiteX21" fmla="*/ 340360 w 2128629"/>
              <a:gd name="connsiteY21" fmla="*/ 1285240 h 1559560"/>
              <a:gd name="connsiteX22" fmla="*/ 421640 w 2128629"/>
              <a:gd name="connsiteY22" fmla="*/ 1341120 h 1559560"/>
              <a:gd name="connsiteX23" fmla="*/ 452120 w 2128629"/>
              <a:gd name="connsiteY23" fmla="*/ 1376680 h 1559560"/>
              <a:gd name="connsiteX24" fmla="*/ 614680 w 2128629"/>
              <a:gd name="connsiteY24" fmla="*/ 1447800 h 1559560"/>
              <a:gd name="connsiteX25" fmla="*/ 1000760 w 2128629"/>
              <a:gd name="connsiteY25" fmla="*/ 1503680 h 1559560"/>
              <a:gd name="connsiteX26" fmla="*/ 1219200 w 2128629"/>
              <a:gd name="connsiteY26" fmla="*/ 1534160 h 1559560"/>
              <a:gd name="connsiteX27" fmla="*/ 1376680 w 2128629"/>
              <a:gd name="connsiteY27" fmla="*/ 1554480 h 1559560"/>
              <a:gd name="connsiteX28" fmla="*/ 1478280 w 2128629"/>
              <a:gd name="connsiteY28" fmla="*/ 1559560 h 1559560"/>
              <a:gd name="connsiteX29" fmla="*/ 1737360 w 2128629"/>
              <a:gd name="connsiteY29" fmla="*/ 1508760 h 1559560"/>
              <a:gd name="connsiteX30" fmla="*/ 2072640 w 2128629"/>
              <a:gd name="connsiteY30" fmla="*/ 1463040 h 1559560"/>
              <a:gd name="connsiteX31" fmla="*/ 2108200 w 2128629"/>
              <a:gd name="connsiteY31" fmla="*/ 1432560 h 1559560"/>
              <a:gd name="connsiteX32" fmla="*/ 2128520 w 2128629"/>
              <a:gd name="connsiteY32" fmla="*/ 1381760 h 1559560"/>
              <a:gd name="connsiteX33" fmla="*/ 2037080 w 2128629"/>
              <a:gd name="connsiteY33" fmla="*/ 1209040 h 1559560"/>
              <a:gd name="connsiteX34" fmla="*/ 1991360 w 2128629"/>
              <a:gd name="connsiteY34" fmla="*/ 1051560 h 1559560"/>
              <a:gd name="connsiteX35" fmla="*/ 1727200 w 2128629"/>
              <a:gd name="connsiteY35" fmla="*/ 919480 h 1559560"/>
              <a:gd name="connsiteX36" fmla="*/ 1656080 w 2128629"/>
              <a:gd name="connsiteY36" fmla="*/ 894080 h 1559560"/>
              <a:gd name="connsiteX37" fmla="*/ 1508760 w 2128629"/>
              <a:gd name="connsiteY37" fmla="*/ 868680 h 1559560"/>
              <a:gd name="connsiteX38" fmla="*/ 1468120 w 2128629"/>
              <a:gd name="connsiteY38" fmla="*/ 787400 h 1559560"/>
              <a:gd name="connsiteX39" fmla="*/ 1463040 w 2128629"/>
              <a:gd name="connsiteY39" fmla="*/ 731520 h 1559560"/>
              <a:gd name="connsiteX40" fmla="*/ 1473200 w 2128629"/>
              <a:gd name="connsiteY40" fmla="*/ 665480 h 1559560"/>
              <a:gd name="connsiteX41" fmla="*/ 1483360 w 2128629"/>
              <a:gd name="connsiteY41" fmla="*/ 614680 h 1559560"/>
              <a:gd name="connsiteX42" fmla="*/ 1468120 w 2128629"/>
              <a:gd name="connsiteY42" fmla="*/ 457200 h 1559560"/>
              <a:gd name="connsiteX43" fmla="*/ 1447800 w 2128629"/>
              <a:gd name="connsiteY43" fmla="*/ 396240 h 1559560"/>
              <a:gd name="connsiteX44" fmla="*/ 1366520 w 2128629"/>
              <a:gd name="connsiteY44" fmla="*/ 335280 h 1559560"/>
              <a:gd name="connsiteX45" fmla="*/ 1305560 w 2128629"/>
              <a:gd name="connsiteY45" fmla="*/ 325120 h 1559560"/>
              <a:gd name="connsiteX46" fmla="*/ 1163320 w 2128629"/>
              <a:gd name="connsiteY46" fmla="*/ 340360 h 1559560"/>
              <a:gd name="connsiteX47" fmla="*/ 1056640 w 2128629"/>
              <a:gd name="connsiteY47" fmla="*/ 259080 h 1559560"/>
              <a:gd name="connsiteX48" fmla="*/ 965200 w 2128629"/>
              <a:gd name="connsiteY48" fmla="*/ 157480 h 1559560"/>
              <a:gd name="connsiteX49" fmla="*/ 960120 w 2128629"/>
              <a:gd name="connsiteY49" fmla="*/ 127000 h 1559560"/>
              <a:gd name="connsiteX50" fmla="*/ 949960 w 2128629"/>
              <a:gd name="connsiteY50" fmla="*/ 35560 h 1559560"/>
              <a:gd name="connsiteX51" fmla="*/ 934720 w 2128629"/>
              <a:gd name="connsiteY51" fmla="*/ 30480 h 1559560"/>
              <a:gd name="connsiteX52" fmla="*/ 914400 w 2128629"/>
              <a:gd name="connsiteY52" fmla="*/ 25400 h 1559560"/>
              <a:gd name="connsiteX53" fmla="*/ 858520 w 2128629"/>
              <a:gd name="connsiteY53" fmla="*/ 0 h 155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128629" h="1559560">
                <a:moveTo>
                  <a:pt x="858520" y="0"/>
                </a:moveTo>
                <a:lnTo>
                  <a:pt x="858520" y="0"/>
                </a:lnTo>
                <a:cubicBezTo>
                  <a:pt x="522150" y="286904"/>
                  <a:pt x="817279" y="45713"/>
                  <a:pt x="589280" y="213360"/>
                </a:cubicBezTo>
                <a:cubicBezTo>
                  <a:pt x="563074" y="232629"/>
                  <a:pt x="540145" y="256277"/>
                  <a:pt x="513080" y="274320"/>
                </a:cubicBezTo>
                <a:cubicBezTo>
                  <a:pt x="489128" y="290288"/>
                  <a:pt x="461793" y="300537"/>
                  <a:pt x="436880" y="314960"/>
                </a:cubicBezTo>
                <a:cubicBezTo>
                  <a:pt x="429553" y="319202"/>
                  <a:pt x="422423" y="324092"/>
                  <a:pt x="416560" y="330200"/>
                </a:cubicBezTo>
                <a:cubicBezTo>
                  <a:pt x="381694" y="366519"/>
                  <a:pt x="351088" y="406895"/>
                  <a:pt x="314960" y="441960"/>
                </a:cubicBezTo>
                <a:cubicBezTo>
                  <a:pt x="293326" y="462958"/>
                  <a:pt x="267113" y="478674"/>
                  <a:pt x="243840" y="497840"/>
                </a:cubicBezTo>
                <a:cubicBezTo>
                  <a:pt x="238294" y="502407"/>
                  <a:pt x="234233" y="508621"/>
                  <a:pt x="228600" y="513080"/>
                </a:cubicBezTo>
                <a:cubicBezTo>
                  <a:pt x="193549" y="540829"/>
                  <a:pt x="147760" y="557879"/>
                  <a:pt x="121920" y="594360"/>
                </a:cubicBezTo>
                <a:cubicBezTo>
                  <a:pt x="93133" y="635000"/>
                  <a:pt x="52580" y="669476"/>
                  <a:pt x="35560" y="716280"/>
                </a:cubicBezTo>
                <a:cubicBezTo>
                  <a:pt x="28787" y="734907"/>
                  <a:pt x="20935" y="753176"/>
                  <a:pt x="15240" y="772160"/>
                </a:cubicBezTo>
                <a:cubicBezTo>
                  <a:pt x="5399" y="804964"/>
                  <a:pt x="4148" y="825338"/>
                  <a:pt x="0" y="858520"/>
                </a:cubicBezTo>
                <a:cubicBezTo>
                  <a:pt x="3387" y="875453"/>
                  <a:pt x="1592" y="894327"/>
                  <a:pt x="10160" y="909320"/>
                </a:cubicBezTo>
                <a:cubicBezTo>
                  <a:pt x="16218" y="919922"/>
                  <a:pt x="31174" y="921927"/>
                  <a:pt x="40640" y="929640"/>
                </a:cubicBezTo>
                <a:cubicBezTo>
                  <a:pt x="76948" y="959225"/>
                  <a:pt x="118062" y="984508"/>
                  <a:pt x="147320" y="1021080"/>
                </a:cubicBezTo>
                <a:cubicBezTo>
                  <a:pt x="154093" y="1029547"/>
                  <a:pt x="160500" y="1038320"/>
                  <a:pt x="167640" y="1046480"/>
                </a:cubicBezTo>
                <a:cubicBezTo>
                  <a:pt x="172371" y="1051887"/>
                  <a:pt x="178441" y="1056071"/>
                  <a:pt x="182880" y="1061720"/>
                </a:cubicBezTo>
                <a:cubicBezTo>
                  <a:pt x="197110" y="1079830"/>
                  <a:pt x="210968" y="1098289"/>
                  <a:pt x="223520" y="1117600"/>
                </a:cubicBezTo>
                <a:cubicBezTo>
                  <a:pt x="233021" y="1132217"/>
                  <a:pt x="241123" y="1147727"/>
                  <a:pt x="248920" y="1163320"/>
                </a:cubicBezTo>
                <a:cubicBezTo>
                  <a:pt x="261455" y="1188390"/>
                  <a:pt x="267662" y="1217096"/>
                  <a:pt x="284480" y="1239520"/>
                </a:cubicBezTo>
                <a:cubicBezTo>
                  <a:pt x="298920" y="1258773"/>
                  <a:pt x="322314" y="1269317"/>
                  <a:pt x="340360" y="1285240"/>
                </a:cubicBezTo>
                <a:cubicBezTo>
                  <a:pt x="397725" y="1335856"/>
                  <a:pt x="340204" y="1300402"/>
                  <a:pt x="421640" y="1341120"/>
                </a:cubicBezTo>
                <a:cubicBezTo>
                  <a:pt x="431800" y="1352973"/>
                  <a:pt x="440127" y="1366686"/>
                  <a:pt x="452120" y="1376680"/>
                </a:cubicBezTo>
                <a:cubicBezTo>
                  <a:pt x="503376" y="1419393"/>
                  <a:pt x="546332" y="1435697"/>
                  <a:pt x="614680" y="1447800"/>
                </a:cubicBezTo>
                <a:cubicBezTo>
                  <a:pt x="742722" y="1470474"/>
                  <a:pt x="872033" y="1485290"/>
                  <a:pt x="1000760" y="1503680"/>
                </a:cubicBezTo>
                <a:lnTo>
                  <a:pt x="1219200" y="1534160"/>
                </a:lnTo>
                <a:cubicBezTo>
                  <a:pt x="1271652" y="1541248"/>
                  <a:pt x="1323818" y="1551837"/>
                  <a:pt x="1376680" y="1554480"/>
                </a:cubicBezTo>
                <a:lnTo>
                  <a:pt x="1478280" y="1559560"/>
                </a:lnTo>
                <a:cubicBezTo>
                  <a:pt x="1604101" y="1526008"/>
                  <a:pt x="1552278" y="1537234"/>
                  <a:pt x="1737360" y="1508760"/>
                </a:cubicBezTo>
                <a:cubicBezTo>
                  <a:pt x="1894539" y="1484579"/>
                  <a:pt x="1934575" y="1480298"/>
                  <a:pt x="2072640" y="1463040"/>
                </a:cubicBezTo>
                <a:cubicBezTo>
                  <a:pt x="2084493" y="1452880"/>
                  <a:pt x="2099355" y="1445425"/>
                  <a:pt x="2108200" y="1432560"/>
                </a:cubicBezTo>
                <a:cubicBezTo>
                  <a:pt x="2118532" y="1417531"/>
                  <a:pt x="2129867" y="1399948"/>
                  <a:pt x="2128520" y="1381760"/>
                </a:cubicBezTo>
                <a:cubicBezTo>
                  <a:pt x="2123572" y="1314956"/>
                  <a:pt x="2072638" y="1259414"/>
                  <a:pt x="2037080" y="1209040"/>
                </a:cubicBezTo>
                <a:cubicBezTo>
                  <a:pt x="2033462" y="1158395"/>
                  <a:pt x="2037128" y="1089538"/>
                  <a:pt x="1991360" y="1051560"/>
                </a:cubicBezTo>
                <a:cubicBezTo>
                  <a:pt x="1866391" y="947862"/>
                  <a:pt x="1837396" y="956212"/>
                  <a:pt x="1727200" y="919480"/>
                </a:cubicBezTo>
                <a:cubicBezTo>
                  <a:pt x="1703319" y="911520"/>
                  <a:pt x="1680347" y="900774"/>
                  <a:pt x="1656080" y="894080"/>
                </a:cubicBezTo>
                <a:cubicBezTo>
                  <a:pt x="1613254" y="882266"/>
                  <a:pt x="1552959" y="874994"/>
                  <a:pt x="1508760" y="868680"/>
                </a:cubicBezTo>
                <a:cubicBezTo>
                  <a:pt x="1488801" y="838742"/>
                  <a:pt x="1477326" y="826063"/>
                  <a:pt x="1468120" y="787400"/>
                </a:cubicBezTo>
                <a:cubicBezTo>
                  <a:pt x="1463788" y="769205"/>
                  <a:pt x="1464733" y="750147"/>
                  <a:pt x="1463040" y="731520"/>
                </a:cubicBezTo>
                <a:cubicBezTo>
                  <a:pt x="1466427" y="709507"/>
                  <a:pt x="1469384" y="687423"/>
                  <a:pt x="1473200" y="665480"/>
                </a:cubicBezTo>
                <a:cubicBezTo>
                  <a:pt x="1476159" y="648467"/>
                  <a:pt x="1482803" y="631940"/>
                  <a:pt x="1483360" y="614680"/>
                </a:cubicBezTo>
                <a:cubicBezTo>
                  <a:pt x="1484952" y="565343"/>
                  <a:pt x="1481627" y="506726"/>
                  <a:pt x="1468120" y="457200"/>
                </a:cubicBezTo>
                <a:cubicBezTo>
                  <a:pt x="1462484" y="436536"/>
                  <a:pt x="1461512" y="412695"/>
                  <a:pt x="1447800" y="396240"/>
                </a:cubicBezTo>
                <a:cubicBezTo>
                  <a:pt x="1426119" y="370223"/>
                  <a:pt x="1396811" y="350426"/>
                  <a:pt x="1366520" y="335280"/>
                </a:cubicBezTo>
                <a:cubicBezTo>
                  <a:pt x="1348095" y="326067"/>
                  <a:pt x="1325880" y="328507"/>
                  <a:pt x="1305560" y="325120"/>
                </a:cubicBezTo>
                <a:cubicBezTo>
                  <a:pt x="1258147" y="330200"/>
                  <a:pt x="1210991" y="341495"/>
                  <a:pt x="1163320" y="340360"/>
                </a:cubicBezTo>
                <a:cubicBezTo>
                  <a:pt x="1075578" y="338271"/>
                  <a:pt x="1098901" y="317776"/>
                  <a:pt x="1056640" y="259080"/>
                </a:cubicBezTo>
                <a:cubicBezTo>
                  <a:pt x="1025452" y="215763"/>
                  <a:pt x="1000502" y="192782"/>
                  <a:pt x="965200" y="157480"/>
                </a:cubicBezTo>
                <a:cubicBezTo>
                  <a:pt x="963507" y="147320"/>
                  <a:pt x="961398" y="137221"/>
                  <a:pt x="960120" y="127000"/>
                </a:cubicBezTo>
                <a:cubicBezTo>
                  <a:pt x="956316" y="96569"/>
                  <a:pt x="957765" y="65218"/>
                  <a:pt x="949960" y="35560"/>
                </a:cubicBezTo>
                <a:cubicBezTo>
                  <a:pt x="948597" y="30382"/>
                  <a:pt x="939869" y="31951"/>
                  <a:pt x="934720" y="30480"/>
                </a:cubicBezTo>
                <a:cubicBezTo>
                  <a:pt x="928007" y="28562"/>
                  <a:pt x="921113" y="27318"/>
                  <a:pt x="914400" y="25400"/>
                </a:cubicBezTo>
                <a:cubicBezTo>
                  <a:pt x="894746" y="19785"/>
                  <a:pt x="867833" y="4233"/>
                  <a:pt x="858520" y="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0891A39-F106-1726-283B-18070991E1CD}"/>
              </a:ext>
            </a:extLst>
          </p:cNvPr>
          <p:cNvSpPr txBox="1"/>
          <p:nvPr/>
        </p:nvSpPr>
        <p:spPr>
          <a:xfrm>
            <a:off x="5504180" y="1093245"/>
            <a:ext cx="343825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zh-CN" dirty="0"/>
              <a:t>Adhere feature principle (Volansky 2013):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dirty="0"/>
              <a:t>Reflect frequent linguistic features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dirty="0"/>
              <a:t>Content-independent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dirty="0"/>
              <a:t>Easy to interpret</a:t>
            </a:r>
          </a:p>
          <a:p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776137D-7F60-2AE5-8CF5-9E0BBBFC8FA3}"/>
              </a:ext>
            </a:extLst>
          </p:cNvPr>
          <p:cNvSpPr txBox="1"/>
          <p:nvPr/>
        </p:nvSpPr>
        <p:spPr>
          <a:xfrm>
            <a:off x="5568163" y="2571750"/>
            <a:ext cx="3681595" cy="1806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zh-CN" dirty="0"/>
              <a:t>E.g.</a:t>
            </a:r>
          </a:p>
          <a:p>
            <a:pPr fontAlgn="base">
              <a:lnSpc>
                <a:spcPct val="150000"/>
              </a:lnSpc>
            </a:pPr>
            <a:r>
              <a:rPr lang="en-US" altLang="zh-CN" sz="1200" b="1" dirty="0"/>
              <a:t>Lexical</a:t>
            </a:r>
            <a:r>
              <a:rPr lang="en-US" altLang="zh-CN" sz="1200" dirty="0"/>
              <a:t>: TTR,</a:t>
            </a:r>
            <a:r>
              <a:rPr lang="zh-CN" altLang="en-US" sz="1200" dirty="0"/>
              <a:t> </a:t>
            </a:r>
            <a:r>
              <a:rPr lang="en-US" altLang="zh-CN" sz="1200" dirty="0"/>
              <a:t>MTLD, AWL, </a:t>
            </a:r>
            <a:r>
              <a:rPr lang="en-US" altLang="zh-CN" sz="1200" dirty="0" err="1"/>
              <a:t>ratio_verb</a:t>
            </a:r>
            <a:endParaRPr lang="en-US" altLang="zh-CN" sz="1200" dirty="0"/>
          </a:p>
          <a:p>
            <a:pPr fontAlgn="base">
              <a:lnSpc>
                <a:spcPct val="150000"/>
              </a:lnSpc>
            </a:pPr>
            <a:r>
              <a:rPr lang="en-US" altLang="zh-CN" sz="1200" b="1" dirty="0"/>
              <a:t>Syntactical</a:t>
            </a:r>
            <a:r>
              <a:rPr lang="en-US" altLang="zh-CN" sz="1200" dirty="0"/>
              <a:t>: ASL, MDD, </a:t>
            </a:r>
            <a:r>
              <a:rPr lang="en-US" altLang="zh-CN" sz="1200" dirty="0" err="1"/>
              <a:t>ratio_question</a:t>
            </a:r>
            <a:endParaRPr lang="en-US" altLang="zh-CN" sz="1200" dirty="0"/>
          </a:p>
          <a:p>
            <a:pPr fontAlgn="base">
              <a:lnSpc>
                <a:spcPct val="150000"/>
              </a:lnSpc>
            </a:pPr>
            <a:r>
              <a:rPr lang="en-US" altLang="zh-CN" sz="1200" b="1" dirty="0"/>
              <a:t>Readability</a:t>
            </a:r>
            <a:r>
              <a:rPr lang="en-US" altLang="zh-CN" sz="1200" dirty="0"/>
              <a:t>: </a:t>
            </a:r>
            <a:r>
              <a:rPr lang="en-US" altLang="zh-CN" sz="1200" dirty="0" err="1"/>
              <a:t>lexical_richness</a:t>
            </a:r>
            <a:r>
              <a:rPr lang="en-US" altLang="zh-CN" sz="1200" dirty="0"/>
              <a:t>, concreteness</a:t>
            </a:r>
          </a:p>
          <a:p>
            <a:pPr fontAlgn="base">
              <a:lnSpc>
                <a:spcPct val="150000"/>
              </a:lnSpc>
            </a:pPr>
            <a:r>
              <a:rPr lang="en-US" altLang="zh-CN" sz="1200" b="1" dirty="0" err="1"/>
              <a:t>Translatibility</a:t>
            </a:r>
            <a:r>
              <a:rPr lang="en-US" altLang="zh-CN" sz="1200" dirty="0"/>
              <a:t>: foreignness, </a:t>
            </a:r>
            <a:r>
              <a:rPr lang="en-US" altLang="zh-CN" sz="1200" dirty="0" err="1"/>
              <a:t>code_switching</a:t>
            </a:r>
            <a:r>
              <a:rPr lang="en-US" altLang="zh-CN" sz="1200" dirty="0"/>
              <a:t> </a:t>
            </a:r>
          </a:p>
          <a:p>
            <a:pPr fontAlgn="base">
              <a:lnSpc>
                <a:spcPct val="150000"/>
              </a:lnSpc>
            </a:pPr>
            <a:r>
              <a:rPr lang="en-US" altLang="zh-CN" sz="1200" b="1" dirty="0"/>
              <a:t>N-POS-gram</a:t>
            </a:r>
            <a:r>
              <a:rPr lang="en-US" altLang="zh-CN" sz="1200" dirty="0"/>
              <a:t>: wp_1p, a_ns_2p 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31025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354"/>
    </mc:Choice>
    <mc:Fallback xmlns="">
      <p:transition spd="slow" advTm="67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1" grpId="0" animBg="1"/>
      <p:bldP spid="12" grpId="0" animBg="1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9657B8D0-4D02-96A8-C3EA-39D13D19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>
            <a:extLst>
              <a:ext uri="{FF2B5EF4-FFF2-40B4-BE49-F238E27FC236}">
                <a16:creationId xmlns:a16="http://schemas.microsoft.com/office/drawing/2014/main" id="{779B6C73-0725-BE80-5EFB-978B31B17C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Algorithms</a:t>
            </a:r>
            <a:endParaRPr dirty="0"/>
          </a:p>
        </p:txBody>
      </p:sp>
      <p:sp>
        <p:nvSpPr>
          <p:cNvPr id="108" name="Google Shape;108;p18">
            <a:extLst>
              <a:ext uri="{FF2B5EF4-FFF2-40B4-BE49-F238E27FC236}">
                <a16:creationId xmlns:a16="http://schemas.microsoft.com/office/drawing/2014/main" id="{F33A5099-BE19-786E-7208-04E227A57CB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l"/>
              <a:t>16</a:t>
            </a:fld>
            <a:endParaRPr/>
          </a:p>
        </p:txBody>
      </p:sp>
      <p:pic>
        <p:nvPicPr>
          <p:cNvPr id="2" name="图片 1" descr="徽标&#10;&#10;AI 生成的内容可能不正确。">
            <a:extLst>
              <a:ext uri="{FF2B5EF4-FFF2-40B4-BE49-F238E27FC236}">
                <a16:creationId xmlns:a16="http://schemas.microsoft.com/office/drawing/2014/main" id="{F74265A7-0111-963C-EA9F-E4CC176BB1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05" r="20611"/>
          <a:stretch/>
        </p:blipFill>
        <p:spPr>
          <a:xfrm>
            <a:off x="2026627" y="4252737"/>
            <a:ext cx="716573" cy="851749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0C8AE769-1FD0-3422-1D92-E523DB030256}"/>
              </a:ext>
            </a:extLst>
          </p:cNvPr>
          <p:cNvGrpSpPr/>
          <p:nvPr/>
        </p:nvGrpSpPr>
        <p:grpSpPr>
          <a:xfrm>
            <a:off x="311700" y="1095071"/>
            <a:ext cx="1609601" cy="1597588"/>
            <a:chOff x="388688" y="1564183"/>
            <a:chExt cx="1609601" cy="1597588"/>
          </a:xfrm>
        </p:grpSpPr>
        <p:pic>
          <p:nvPicPr>
            <p:cNvPr id="5" name="图形 4" descr="举起双手的女人">
              <a:extLst>
                <a:ext uri="{FF2B5EF4-FFF2-40B4-BE49-F238E27FC236}">
                  <a16:creationId xmlns:a16="http://schemas.microsoft.com/office/drawing/2014/main" id="{EF69E00D-E65C-CA8E-165D-7912E06CC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8688" y="2152768"/>
              <a:ext cx="1609601" cy="1009003"/>
            </a:xfrm>
            <a:prstGeom prst="rect">
              <a:avLst/>
            </a:prstGeom>
          </p:spPr>
        </p:pic>
        <p:pic>
          <p:nvPicPr>
            <p:cNvPr id="8" name="图形 7" descr="绑头发的女性">
              <a:extLst>
                <a:ext uri="{FF2B5EF4-FFF2-40B4-BE49-F238E27FC236}">
                  <a16:creationId xmlns:a16="http://schemas.microsoft.com/office/drawing/2014/main" id="{5DE17D07-8CF7-140B-6DC1-FBD9EE525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3032" y="1564183"/>
              <a:ext cx="664661" cy="728725"/>
            </a:xfrm>
            <a:prstGeom prst="rect">
              <a:avLst/>
            </a:prstGeom>
          </p:spPr>
        </p:pic>
        <p:pic>
          <p:nvPicPr>
            <p:cNvPr id="10" name="图形 9" descr="龇牙咧嘴的笑容">
              <a:extLst>
                <a:ext uri="{FF2B5EF4-FFF2-40B4-BE49-F238E27FC236}">
                  <a16:creationId xmlns:a16="http://schemas.microsoft.com/office/drawing/2014/main" id="{E2931002-63DA-44D9-2624-6A1B9F7E1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65362" y="1928545"/>
              <a:ext cx="256255" cy="280279"/>
            </a:xfrm>
            <a:prstGeom prst="rect">
              <a:avLst/>
            </a:prstGeom>
          </p:spPr>
        </p:pic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CCD55E1-CCAA-9C17-7EA7-05EECE18E5D0}"/>
              </a:ext>
            </a:extLst>
          </p:cNvPr>
          <p:cNvGrpSpPr/>
          <p:nvPr/>
        </p:nvGrpSpPr>
        <p:grpSpPr>
          <a:xfrm>
            <a:off x="4685570" y="1095071"/>
            <a:ext cx="1165101" cy="1621836"/>
            <a:chOff x="4385945" y="1227764"/>
            <a:chExt cx="1276350" cy="1978401"/>
          </a:xfrm>
        </p:grpSpPr>
        <p:pic>
          <p:nvPicPr>
            <p:cNvPr id="13" name="图形 12" descr="双手合十的女人">
              <a:extLst>
                <a:ext uri="{FF2B5EF4-FFF2-40B4-BE49-F238E27FC236}">
                  <a16:creationId xmlns:a16="http://schemas.microsoft.com/office/drawing/2014/main" id="{56D12788-2C90-08DB-CF18-838EF2AA9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385945" y="2025065"/>
              <a:ext cx="1276350" cy="1181100"/>
            </a:xfrm>
            <a:prstGeom prst="rect">
              <a:avLst/>
            </a:prstGeom>
          </p:spPr>
        </p:pic>
        <p:pic>
          <p:nvPicPr>
            <p:cNvPr id="15" name="图形 14" descr="剃光头的男人">
              <a:extLst>
                <a:ext uri="{FF2B5EF4-FFF2-40B4-BE49-F238E27FC236}">
                  <a16:creationId xmlns:a16="http://schemas.microsoft.com/office/drawing/2014/main" id="{BF583E98-EBA6-7A93-E9A3-265936DB6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670954" y="1345163"/>
              <a:ext cx="809625" cy="866775"/>
            </a:xfrm>
            <a:prstGeom prst="rect">
              <a:avLst/>
            </a:prstGeom>
          </p:spPr>
        </p:pic>
        <p:pic>
          <p:nvPicPr>
            <p:cNvPr id="19" name="图形 18" descr="大牛仔帽子">
              <a:extLst>
                <a:ext uri="{FF2B5EF4-FFF2-40B4-BE49-F238E27FC236}">
                  <a16:creationId xmlns:a16="http://schemas.microsoft.com/office/drawing/2014/main" id="{4204A682-D7EB-3475-39AC-92F73D0F3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572000" y="1227764"/>
              <a:ext cx="952500" cy="609600"/>
            </a:xfrm>
            <a:prstGeom prst="rect">
              <a:avLst/>
            </a:prstGeom>
          </p:spPr>
        </p:pic>
      </p:grpSp>
      <p:sp>
        <p:nvSpPr>
          <p:cNvPr id="21" name="文本占位符 5">
            <a:extLst>
              <a:ext uri="{FF2B5EF4-FFF2-40B4-BE49-F238E27FC236}">
                <a16:creationId xmlns:a16="http://schemas.microsoft.com/office/drawing/2014/main" id="{7D2817A1-4CD9-F78C-4D69-5EF201EA69E1}"/>
              </a:ext>
            </a:extLst>
          </p:cNvPr>
          <p:cNvSpPr txBox="1">
            <a:spLocks/>
          </p:cNvSpPr>
          <p:nvPr/>
        </p:nvSpPr>
        <p:spPr>
          <a:xfrm>
            <a:off x="1628504" y="1102880"/>
            <a:ext cx="2905363" cy="178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en-US" altLang="zh-CN" sz="1800" b="1" dirty="0"/>
              <a:t>Classification</a:t>
            </a:r>
          </a:p>
          <a:p>
            <a:r>
              <a:rPr lang="en-US" altLang="zh-CN" dirty="0"/>
              <a:t>SVM, decision tree …</a:t>
            </a:r>
          </a:p>
          <a:p>
            <a:r>
              <a:rPr lang="en-US" altLang="zh-CN" b="1" dirty="0">
                <a:solidFill>
                  <a:schemeClr val="tx1"/>
                </a:solidFill>
              </a:rPr>
              <a:t>TO see if different group of samples could be separated by multiple classifiers.</a:t>
            </a:r>
          </a:p>
        </p:txBody>
      </p:sp>
      <p:sp>
        <p:nvSpPr>
          <p:cNvPr id="23" name="文本占位符 5">
            <a:extLst>
              <a:ext uri="{FF2B5EF4-FFF2-40B4-BE49-F238E27FC236}">
                <a16:creationId xmlns:a16="http://schemas.microsoft.com/office/drawing/2014/main" id="{0E60C5B3-793E-024D-1D50-63D885EC773F}"/>
              </a:ext>
            </a:extLst>
          </p:cNvPr>
          <p:cNvSpPr txBox="1">
            <a:spLocks/>
          </p:cNvSpPr>
          <p:nvPr/>
        </p:nvSpPr>
        <p:spPr>
          <a:xfrm>
            <a:off x="5637286" y="1102880"/>
            <a:ext cx="3195013" cy="178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en-US" altLang="zh-CN" sz="1800" b="1" dirty="0"/>
              <a:t>Clustering</a:t>
            </a:r>
          </a:p>
          <a:p>
            <a:r>
              <a:rPr lang="en-US" altLang="zh-CN" dirty="0" err="1"/>
              <a:t>Kmeans</a:t>
            </a:r>
            <a:endParaRPr lang="en-US" altLang="zh-CN" dirty="0"/>
          </a:p>
          <a:p>
            <a:r>
              <a:rPr lang="en-US" altLang="zh-CN" b="1" dirty="0">
                <a:solidFill>
                  <a:schemeClr val="tx1"/>
                </a:solidFill>
              </a:rPr>
              <a:t>TO assess how closely the groups align with one another.</a:t>
            </a:r>
          </a:p>
          <a:p>
            <a:r>
              <a:rPr lang="en-US" altLang="zh-CN" dirty="0"/>
              <a:t>Visualization &amp; Validation</a:t>
            </a:r>
          </a:p>
        </p:txBody>
      </p:sp>
      <p:pic>
        <p:nvPicPr>
          <p:cNvPr id="25" name="图形 24" descr="优先级 纯色填充">
            <a:extLst>
              <a:ext uri="{FF2B5EF4-FFF2-40B4-BE49-F238E27FC236}">
                <a16:creationId xmlns:a16="http://schemas.microsoft.com/office/drawing/2014/main" id="{6BDAE26F-E2AD-CF7E-29FC-25128DA31B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50292" y="3178877"/>
            <a:ext cx="1196136" cy="1196136"/>
          </a:xfrm>
          <a:prstGeom prst="rect">
            <a:avLst/>
          </a:prstGeom>
        </p:spPr>
      </p:pic>
      <p:sp>
        <p:nvSpPr>
          <p:cNvPr id="26" name="文本占位符 5">
            <a:extLst>
              <a:ext uri="{FF2B5EF4-FFF2-40B4-BE49-F238E27FC236}">
                <a16:creationId xmlns:a16="http://schemas.microsoft.com/office/drawing/2014/main" id="{270D96C5-5D86-C246-79BF-423E20158B8E}"/>
              </a:ext>
            </a:extLst>
          </p:cNvPr>
          <p:cNvSpPr txBox="1">
            <a:spLocks/>
          </p:cNvSpPr>
          <p:nvPr/>
        </p:nvSpPr>
        <p:spPr>
          <a:xfrm>
            <a:off x="1628504" y="2940029"/>
            <a:ext cx="3256918" cy="136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en-US" altLang="zh-CN" sz="1800" b="1" dirty="0"/>
              <a:t>Feature selection</a:t>
            </a:r>
          </a:p>
          <a:p>
            <a:r>
              <a:rPr lang="en-US" altLang="zh-CN" dirty="0"/>
              <a:t>Chi-square (</a:t>
            </a:r>
            <a:r>
              <a:rPr lang="el-GR" altLang="zh-CN" dirty="0"/>
              <a:t>χ²) </a:t>
            </a:r>
            <a:r>
              <a:rPr lang="en-US" altLang="zh-CN" dirty="0"/>
              <a:t>ranking</a:t>
            </a:r>
          </a:p>
          <a:p>
            <a:r>
              <a:rPr lang="en-US" altLang="zh-CN" b="1" dirty="0">
                <a:solidFill>
                  <a:schemeClr val="tx1"/>
                </a:solidFill>
              </a:rPr>
              <a:t>TO reduce dimensionality and retain discriminative features</a:t>
            </a:r>
          </a:p>
          <a:p>
            <a:r>
              <a:rPr lang="en-US" altLang="zh-CN" dirty="0"/>
              <a:t>Top-k: Selected the top 30</a:t>
            </a:r>
          </a:p>
        </p:txBody>
      </p:sp>
      <p:pic>
        <p:nvPicPr>
          <p:cNvPr id="4" name="图形 3" descr="一张平静的脸">
            <a:extLst>
              <a:ext uri="{FF2B5EF4-FFF2-40B4-BE49-F238E27FC236}">
                <a16:creationId xmlns:a16="http://schemas.microsoft.com/office/drawing/2014/main" id="{F6DB6FCA-167C-C67F-68BD-B5AA9CF3AB7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225417" y="1487247"/>
            <a:ext cx="304800" cy="314325"/>
          </a:xfrm>
          <a:prstGeom prst="rect">
            <a:avLst/>
          </a:prstGeom>
        </p:spPr>
      </p:pic>
      <p:pic>
        <p:nvPicPr>
          <p:cNvPr id="7" name="图形 6" descr="上一步 纯色填充">
            <a:extLst>
              <a:ext uri="{FF2B5EF4-FFF2-40B4-BE49-F238E27FC236}">
                <a16:creationId xmlns:a16="http://schemas.microsoft.com/office/drawing/2014/main" id="{58252618-7A24-B185-0603-2EA22EC1E1D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12096996" flipH="1" flipV="1">
            <a:off x="4583728" y="2560119"/>
            <a:ext cx="1229371" cy="1215949"/>
          </a:xfrm>
          <a:prstGeom prst="rect">
            <a:avLst/>
          </a:prstGeom>
        </p:spPr>
      </p:pic>
      <p:pic>
        <p:nvPicPr>
          <p:cNvPr id="12" name="图形 11" descr="徽章勾号 纯色填充">
            <a:extLst>
              <a:ext uri="{FF2B5EF4-FFF2-40B4-BE49-F238E27FC236}">
                <a16:creationId xmlns:a16="http://schemas.microsoft.com/office/drawing/2014/main" id="{E8BFD554-0B12-704B-08B9-B9A8AF19593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788323" y="3461390"/>
            <a:ext cx="914400" cy="914400"/>
          </a:xfrm>
          <a:prstGeom prst="rect">
            <a:avLst/>
          </a:prstGeom>
        </p:spPr>
      </p:pic>
      <p:sp>
        <p:nvSpPr>
          <p:cNvPr id="14" name="文本占位符 5">
            <a:extLst>
              <a:ext uri="{FF2B5EF4-FFF2-40B4-BE49-F238E27FC236}">
                <a16:creationId xmlns:a16="http://schemas.microsoft.com/office/drawing/2014/main" id="{D64BD156-606F-1C8D-BD47-CA7BEE6D5CAE}"/>
              </a:ext>
            </a:extLst>
          </p:cNvPr>
          <p:cNvSpPr txBox="1">
            <a:spLocks/>
          </p:cNvSpPr>
          <p:nvPr/>
        </p:nvSpPr>
        <p:spPr>
          <a:xfrm>
            <a:off x="5637287" y="2958036"/>
            <a:ext cx="3056427" cy="1315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en-US" altLang="zh-CN" sz="1800" b="1" dirty="0"/>
              <a:t>Feature illustration</a:t>
            </a:r>
          </a:p>
          <a:p>
            <a:r>
              <a:rPr lang="en-US" altLang="zh-CN" dirty="0"/>
              <a:t>Distribution of salient features</a:t>
            </a:r>
          </a:p>
          <a:p>
            <a:r>
              <a:rPr lang="en-US" altLang="zh-CN" dirty="0"/>
              <a:t>Examples to see difference</a:t>
            </a:r>
          </a:p>
          <a:p>
            <a:r>
              <a:rPr lang="en-US" altLang="zh-CN" dirty="0"/>
              <a:t>Reasons behind</a:t>
            </a:r>
          </a:p>
        </p:txBody>
      </p:sp>
    </p:spTree>
    <p:extLst>
      <p:ext uri="{BB962C8B-B14F-4D97-AF65-F5344CB8AC3E}">
        <p14:creationId xmlns:p14="http://schemas.microsoft.com/office/powerpoint/2010/main" val="177249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85"/>
    </mc:Choice>
    <mc:Fallback xmlns="">
      <p:transition spd="slow" advTm="45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6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>
          <a:extLst>
            <a:ext uri="{FF2B5EF4-FFF2-40B4-BE49-F238E27FC236}">
              <a16:creationId xmlns:a16="http://schemas.microsoft.com/office/drawing/2014/main" id="{D8EAD506-BD4D-DD30-15AE-22077CDBD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>
            <a:extLst>
              <a:ext uri="{FF2B5EF4-FFF2-40B4-BE49-F238E27FC236}">
                <a16:creationId xmlns:a16="http://schemas.microsoft.com/office/drawing/2014/main" id="{EF3BF0D5-F4C7-1FC5-E41D-3FCFDFC3D4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678425"/>
            <a:ext cx="8114400" cy="330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Results</a:t>
            </a:r>
            <a:endParaRPr dirty="0"/>
          </a:p>
        </p:txBody>
      </p:sp>
      <p:sp>
        <p:nvSpPr>
          <p:cNvPr id="114" name="Google Shape;114;p19">
            <a:extLst>
              <a:ext uri="{FF2B5EF4-FFF2-40B4-BE49-F238E27FC236}">
                <a16:creationId xmlns:a16="http://schemas.microsoft.com/office/drawing/2014/main" id="{9BCCAA47-80C3-458F-1FBF-52B21236F45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l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929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2"/>
    </mc:Choice>
    <mc:Fallback xmlns="">
      <p:transition spd="slow" advTm="238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C0258D2A-1918-6982-F6FA-9B340413C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>
            <a:extLst>
              <a:ext uri="{FF2B5EF4-FFF2-40B4-BE49-F238E27FC236}">
                <a16:creationId xmlns:a16="http://schemas.microsoft.com/office/drawing/2014/main" id="{BF4A6CB5-C609-6817-5ECE-4699F3B7E0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Classification </a:t>
            </a:r>
            <a:endParaRPr dirty="0"/>
          </a:p>
        </p:txBody>
      </p:sp>
      <p:sp>
        <p:nvSpPr>
          <p:cNvPr id="108" name="Google Shape;108;p18">
            <a:extLst>
              <a:ext uri="{FF2B5EF4-FFF2-40B4-BE49-F238E27FC236}">
                <a16:creationId xmlns:a16="http://schemas.microsoft.com/office/drawing/2014/main" id="{7264DBA7-FB1E-1E44-E042-434397D1938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l"/>
              <a:t>18</a:t>
            </a:fld>
            <a:endParaRPr/>
          </a:p>
        </p:txBody>
      </p:sp>
      <p:pic>
        <p:nvPicPr>
          <p:cNvPr id="2" name="图片 1" descr="徽标&#10;&#10;AI 生成的内容可能不正确。">
            <a:extLst>
              <a:ext uri="{FF2B5EF4-FFF2-40B4-BE49-F238E27FC236}">
                <a16:creationId xmlns:a16="http://schemas.microsoft.com/office/drawing/2014/main" id="{AFC7E161-B865-7033-D8FA-85AE9FE3AA8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305" r="20611"/>
          <a:stretch/>
        </p:blipFill>
        <p:spPr>
          <a:xfrm>
            <a:off x="2026627" y="4252737"/>
            <a:ext cx="716573" cy="851749"/>
          </a:xfrm>
          <a:prstGeom prst="rect">
            <a:avLst/>
          </a:prstGeom>
        </p:spPr>
      </p:pic>
      <p:sp>
        <p:nvSpPr>
          <p:cNvPr id="37" name="文本占位符 5">
            <a:extLst>
              <a:ext uri="{FF2B5EF4-FFF2-40B4-BE49-F238E27FC236}">
                <a16:creationId xmlns:a16="http://schemas.microsoft.com/office/drawing/2014/main" id="{605B4066-0C50-BDDB-0104-94334113E92B}"/>
              </a:ext>
            </a:extLst>
          </p:cNvPr>
          <p:cNvSpPr txBox="1">
            <a:spLocks/>
          </p:cNvSpPr>
          <p:nvPr/>
        </p:nvSpPr>
        <p:spPr>
          <a:xfrm>
            <a:off x="6208599" y="1396570"/>
            <a:ext cx="2738927" cy="276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Finding on ACC</a:t>
            </a:r>
            <a:r>
              <a:rPr lang="zh-CN" altLang="en-US" dirty="0"/>
              <a:t>：</a:t>
            </a:r>
            <a:endParaRPr lang="en-US" altLang="zh-CN" dirty="0"/>
          </a:p>
          <a:p>
            <a:pPr marL="139700" indent="0">
              <a:buNone/>
            </a:pPr>
            <a:r>
              <a:rPr lang="en-US" altLang="zh-CN" sz="1200" b="1" dirty="0">
                <a:solidFill>
                  <a:schemeClr val="tx1"/>
                </a:solidFill>
              </a:rPr>
              <a:t>OCN vs. other groups</a:t>
            </a:r>
            <a:r>
              <a:rPr lang="en-US" altLang="zh-CN" sz="1200" dirty="0">
                <a:solidFill>
                  <a:schemeClr val="tx1"/>
                </a:solidFill>
              </a:rPr>
              <a:t> </a:t>
            </a:r>
            <a:r>
              <a:rPr lang="en-US" altLang="zh-CN" sz="1200" dirty="0"/>
              <a:t>consistently shows the </a:t>
            </a:r>
            <a:r>
              <a:rPr lang="en-US" altLang="zh-CN" sz="1200" b="1" dirty="0">
                <a:solidFill>
                  <a:schemeClr val="tx1"/>
                </a:solidFill>
              </a:rPr>
              <a:t>highest accuracy</a:t>
            </a:r>
            <a:r>
              <a:rPr lang="en-US" altLang="zh-CN" sz="1200" b="1" dirty="0"/>
              <a:t>. </a:t>
            </a:r>
            <a:r>
              <a:rPr lang="en-US" altLang="zh-CN" sz="1200" dirty="0"/>
              <a:t>All Features category </a:t>
            </a:r>
            <a:r>
              <a:rPr lang="en-US" altLang="zh-CN" sz="1200" b="1" dirty="0">
                <a:solidFill>
                  <a:schemeClr val="tx1"/>
                </a:solidFill>
              </a:rPr>
              <a:t>~99%.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altLang="zh-CN" sz="1200" dirty="0">
                <a:sym typeface="Wingdings" panose="05000000000000000000" pitchFamily="2" charset="2"/>
              </a:rPr>
              <a:t>MTese also occur in LLM translations.</a:t>
            </a:r>
          </a:p>
          <a:p>
            <a:pPr>
              <a:buFont typeface="Wingdings" panose="05000000000000000000" pitchFamily="2" charset="2"/>
              <a:buChar char="à"/>
            </a:pPr>
            <a:endParaRPr lang="en-US" altLang="zh-CN" sz="1200" dirty="0"/>
          </a:p>
          <a:p>
            <a:pPr marL="139700" indent="0">
              <a:buNone/>
            </a:pPr>
            <a:r>
              <a:rPr lang="en-US" altLang="zh-CN" sz="1200" dirty="0"/>
              <a:t>Accuracy drops to </a:t>
            </a:r>
            <a:r>
              <a:rPr lang="en-US" altLang="zh-CN" sz="1200" b="1" dirty="0">
                <a:solidFill>
                  <a:schemeClr val="tx1"/>
                </a:solidFill>
              </a:rPr>
              <a:t>~70% for LLMs–NMTs</a:t>
            </a:r>
            <a:r>
              <a:rPr lang="en-US" altLang="zh-CN" sz="1200" b="1" dirty="0"/>
              <a:t> </a:t>
            </a:r>
            <a:r>
              <a:rPr lang="en-US" altLang="zh-CN" sz="1200" dirty="0"/>
              <a:t>comparisons.</a:t>
            </a:r>
          </a:p>
          <a:p>
            <a:pPr marL="139700" indent="0">
              <a:buNone/>
            </a:pPr>
            <a:r>
              <a:rPr lang="en-US" altLang="zh-CN" sz="1200" b="1" dirty="0">
                <a:sym typeface="Wingdings" panose="05000000000000000000" pitchFamily="2" charset="2"/>
              </a:rPr>
              <a:t> </a:t>
            </a:r>
            <a:r>
              <a:rPr lang="en-US" altLang="zh-CN" sz="1200" dirty="0">
                <a:sym typeface="Wingdings" panose="05000000000000000000" pitchFamily="2" charset="2"/>
              </a:rPr>
              <a:t>Only part of samples between NMT and LLM can be separated. </a:t>
            </a:r>
            <a:endParaRPr lang="en-US" altLang="zh-CN" sz="1200" b="1" dirty="0"/>
          </a:p>
          <a:p>
            <a:pPr marL="139700" indent="0">
              <a:buNone/>
            </a:pPr>
            <a:endParaRPr lang="en-US" altLang="zh-CN" sz="1200" b="1" dirty="0"/>
          </a:p>
          <a:p>
            <a:pPr marL="139700" indent="0">
              <a:buNone/>
            </a:pPr>
            <a:endParaRPr lang="en-US" altLang="zh-CN" sz="1200" dirty="0"/>
          </a:p>
          <a:p>
            <a:pPr marL="139700" indent="0">
              <a:buNone/>
            </a:pPr>
            <a:endParaRPr lang="en-US" altLang="zh-CN" dirty="0"/>
          </a:p>
        </p:txBody>
      </p:sp>
      <p:pic>
        <p:nvPicPr>
          <p:cNvPr id="39" name="图形 38" descr="一只眼睛的外星人">
            <a:extLst>
              <a:ext uri="{FF2B5EF4-FFF2-40B4-BE49-F238E27FC236}">
                <a16:creationId xmlns:a16="http://schemas.microsoft.com/office/drawing/2014/main" id="{8C58053D-7BC1-EA65-D8FA-C6DC42BB64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7328356" y="3852819"/>
            <a:ext cx="1418452" cy="129068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273E0F4-86F2-B010-3506-B09E84E01D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473" y="960570"/>
            <a:ext cx="5912923" cy="408273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EE342FD-B9DC-566A-B0B2-EE075ADA8F85}"/>
              </a:ext>
            </a:extLst>
          </p:cNvPr>
          <p:cNvSpPr/>
          <p:nvPr/>
        </p:nvSpPr>
        <p:spPr>
          <a:xfrm>
            <a:off x="1640840" y="4360999"/>
            <a:ext cx="4251960" cy="203200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CD08CFCD-9AAF-D8B1-AC0B-E514A720AD2A}"/>
              </a:ext>
            </a:extLst>
          </p:cNvPr>
          <p:cNvCxnSpPr/>
          <p:nvPr/>
        </p:nvCxnSpPr>
        <p:spPr>
          <a:xfrm>
            <a:off x="1640840" y="1017725"/>
            <a:ext cx="41656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F25BFCD3-9B2B-30BA-1521-ED4A11D69326}"/>
              </a:ext>
            </a:extLst>
          </p:cNvPr>
          <p:cNvSpPr txBox="1"/>
          <p:nvPr/>
        </p:nvSpPr>
        <p:spPr>
          <a:xfrm>
            <a:off x="4073934" y="470327"/>
            <a:ext cx="2421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indent="0">
              <a:buNone/>
            </a:pPr>
            <a:r>
              <a:rPr lang="en-US" altLang="zh-CN" sz="1200" dirty="0"/>
              <a:t>Lowest accuracy (&lt;50%) found in intra-group comparisons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BFA02B4-503B-FEE7-5F47-11097A60638E}"/>
              </a:ext>
            </a:extLst>
          </p:cNvPr>
          <p:cNvSpPr/>
          <p:nvPr/>
        </p:nvSpPr>
        <p:spPr>
          <a:xfrm>
            <a:off x="1640840" y="1513840"/>
            <a:ext cx="4251960" cy="203200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682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495"/>
    </mc:Choice>
    <mc:Fallback xmlns="">
      <p:transition spd="slow" advTm="106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9" grpId="0" animBg="1"/>
      <p:bldP spid="1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55F5C7EF-FD30-2079-FDD1-6B3277951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>
            <a:extLst>
              <a:ext uri="{FF2B5EF4-FFF2-40B4-BE49-F238E27FC236}">
                <a16:creationId xmlns:a16="http://schemas.microsoft.com/office/drawing/2014/main" id="{64F19E59-533D-259C-7FBA-6DA40EA30C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Classification </a:t>
            </a:r>
            <a:endParaRPr dirty="0"/>
          </a:p>
        </p:txBody>
      </p:sp>
      <p:sp>
        <p:nvSpPr>
          <p:cNvPr id="108" name="Google Shape;108;p18">
            <a:extLst>
              <a:ext uri="{FF2B5EF4-FFF2-40B4-BE49-F238E27FC236}">
                <a16:creationId xmlns:a16="http://schemas.microsoft.com/office/drawing/2014/main" id="{CD24E05E-FCBA-EB59-C746-62576113DA3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l"/>
              <a:t>19</a:t>
            </a:fld>
            <a:endParaRPr/>
          </a:p>
        </p:txBody>
      </p:sp>
      <p:pic>
        <p:nvPicPr>
          <p:cNvPr id="2" name="图片 1" descr="徽标&#10;&#10;AI 生成的内容可能不正确。">
            <a:extLst>
              <a:ext uri="{FF2B5EF4-FFF2-40B4-BE49-F238E27FC236}">
                <a16:creationId xmlns:a16="http://schemas.microsoft.com/office/drawing/2014/main" id="{19AA2BD3-C7DB-B3C8-952B-107DC237DB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305" r="20611"/>
          <a:stretch/>
        </p:blipFill>
        <p:spPr>
          <a:xfrm>
            <a:off x="2026627" y="4252737"/>
            <a:ext cx="716573" cy="851749"/>
          </a:xfrm>
          <a:prstGeom prst="rect">
            <a:avLst/>
          </a:prstGeom>
        </p:spPr>
      </p:pic>
      <p:sp>
        <p:nvSpPr>
          <p:cNvPr id="37" name="文本占位符 5">
            <a:extLst>
              <a:ext uri="{FF2B5EF4-FFF2-40B4-BE49-F238E27FC236}">
                <a16:creationId xmlns:a16="http://schemas.microsoft.com/office/drawing/2014/main" id="{DA1EBD53-8532-3977-B26E-16AC633A934B}"/>
              </a:ext>
            </a:extLst>
          </p:cNvPr>
          <p:cNvSpPr txBox="1">
            <a:spLocks/>
          </p:cNvSpPr>
          <p:nvPr/>
        </p:nvSpPr>
        <p:spPr>
          <a:xfrm>
            <a:off x="5966178" y="1211595"/>
            <a:ext cx="3217334" cy="3651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Wingdings" panose="05000000000000000000" pitchFamily="2" charset="2"/>
              <a:buChar char="p"/>
            </a:pPr>
            <a:r>
              <a:rPr lang="en-US" altLang="zh-CN" dirty="0"/>
              <a:t>Finding on feature contribution</a:t>
            </a:r>
            <a:r>
              <a:rPr lang="zh-CN" altLang="en-US" dirty="0"/>
              <a:t>：</a:t>
            </a:r>
            <a:endParaRPr lang="en-US" altLang="zh-CN" dirty="0"/>
          </a:p>
          <a:p>
            <a:pPr marL="139700" indent="0">
              <a:buNone/>
            </a:pPr>
            <a:r>
              <a:rPr lang="en-US" altLang="zh-CN" sz="1200" b="1" dirty="0">
                <a:solidFill>
                  <a:schemeClr val="tx1"/>
                </a:solidFill>
              </a:rPr>
              <a:t>Top-performing </a:t>
            </a:r>
            <a:r>
              <a:rPr lang="en-US" altLang="zh-CN" sz="1200" b="1" dirty="0">
                <a:solidFill>
                  <a:schemeClr val="tx2">
                    <a:lumMod val="10000"/>
                  </a:schemeClr>
                </a:solidFill>
              </a:rPr>
              <a:t>features: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200" dirty="0"/>
              <a:t>Lexical, syntactic, and N-POS-gram features</a:t>
            </a:r>
          </a:p>
          <a:p>
            <a:pPr marL="139700" indent="0">
              <a:buNone/>
            </a:pPr>
            <a:r>
              <a:rPr lang="en-US" altLang="zh-CN" sz="1200" b="1" dirty="0">
                <a:solidFill>
                  <a:schemeClr val="tx1"/>
                </a:solidFill>
              </a:rPr>
              <a:t>Weaker </a:t>
            </a:r>
            <a:r>
              <a:rPr lang="en-US" altLang="zh-CN" sz="1200" b="1" dirty="0">
                <a:solidFill>
                  <a:schemeClr val="tx2">
                    <a:lumMod val="10000"/>
                  </a:schemeClr>
                </a:solidFill>
              </a:rPr>
              <a:t>performance: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200" dirty="0"/>
              <a:t>Readability (86.87 accuracy);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200" dirty="0"/>
              <a:t>Translatability (70.66% accuracy);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CN" sz="1200" dirty="0"/>
          </a:p>
          <a:p>
            <a:pPr marL="139700" indent="0">
              <a:buNone/>
            </a:pPr>
            <a:r>
              <a:rPr lang="en-US" altLang="zh-CN" sz="1200" b="1" dirty="0">
                <a:sym typeface="Wingdings" panose="05000000000000000000" pitchFamily="2" charset="2"/>
              </a:rPr>
              <a:t> </a:t>
            </a:r>
            <a:r>
              <a:rPr lang="en-US" altLang="zh-CN" sz="1200" b="1" dirty="0">
                <a:solidFill>
                  <a:schemeClr val="tx1"/>
                </a:solidFill>
                <a:sym typeface="Wingdings" panose="05000000000000000000" pitchFamily="2" charset="2"/>
              </a:rPr>
              <a:t>Form-based features</a:t>
            </a:r>
            <a:r>
              <a:rPr lang="en-US" altLang="zh-CN" sz="1200" b="1" dirty="0">
                <a:sym typeface="Wingdings" panose="05000000000000000000" pitchFamily="2" charset="2"/>
              </a:rPr>
              <a:t> </a:t>
            </a:r>
            <a:r>
              <a:rPr lang="en-US" altLang="zh-CN" sz="1200" dirty="0">
                <a:sym typeface="Wingdings" panose="05000000000000000000" pitchFamily="2" charset="2"/>
              </a:rPr>
              <a:t>are better in differentiating groups.</a:t>
            </a:r>
            <a:endParaRPr lang="en-US" altLang="zh-CN" sz="1200" dirty="0"/>
          </a:p>
          <a:p>
            <a:pPr marL="139700" indent="0">
              <a:buNone/>
            </a:pPr>
            <a:endParaRPr lang="en-US" altLang="zh-CN" sz="1200" dirty="0"/>
          </a:p>
          <a:p>
            <a:pPr marL="139700" indent="0">
              <a:buNone/>
            </a:pPr>
            <a:r>
              <a:rPr lang="en-US" altLang="zh-CN" sz="1200" b="1" dirty="0">
                <a:solidFill>
                  <a:schemeClr val="tx1"/>
                </a:solidFill>
              </a:rPr>
              <a:t>All-feature combination </a:t>
            </a:r>
            <a:r>
              <a:rPr lang="en-US" altLang="zh-CN" sz="1200" dirty="0"/>
              <a:t>achieves highest accuracy: </a:t>
            </a:r>
            <a:r>
              <a:rPr lang="en-US" altLang="zh-CN" sz="1200" b="1" dirty="0">
                <a:solidFill>
                  <a:schemeClr val="tx1"/>
                </a:solidFill>
              </a:rPr>
              <a:t>98.92%</a:t>
            </a:r>
          </a:p>
          <a:p>
            <a:pPr marL="139700" indent="0">
              <a:buNone/>
            </a:pPr>
            <a:r>
              <a:rPr lang="en-US" altLang="zh-CN" sz="1200" b="1" dirty="0">
                <a:sym typeface="Wingdings" panose="05000000000000000000" pitchFamily="2" charset="2"/>
              </a:rPr>
              <a:t> </a:t>
            </a:r>
            <a:r>
              <a:rPr lang="en-US" altLang="zh-CN" sz="1200" b="1" dirty="0">
                <a:solidFill>
                  <a:schemeClr val="tx1"/>
                </a:solidFill>
                <a:sym typeface="Wingdings" panose="05000000000000000000" pitchFamily="2" charset="2"/>
              </a:rPr>
              <a:t>Complex network</a:t>
            </a:r>
            <a:endParaRPr lang="en-US" altLang="zh-CN" sz="1200" b="1" dirty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en-US" altLang="zh-CN" sz="1200" dirty="0">
                <a:sym typeface="Wingdings" panose="05000000000000000000" pitchFamily="2" charset="2"/>
              </a:rPr>
              <a:t> </a:t>
            </a:r>
            <a:r>
              <a:rPr lang="en-US" altLang="zh-CN" sz="1200" b="1" dirty="0">
                <a:solidFill>
                  <a:schemeClr val="tx1"/>
                </a:solidFill>
                <a:sym typeface="Wingdings" panose="05000000000000000000" pitchFamily="2" charset="2"/>
              </a:rPr>
              <a:t>C</a:t>
            </a:r>
            <a:r>
              <a:rPr lang="en-US" altLang="zh-CN" sz="1200" b="1" dirty="0">
                <a:solidFill>
                  <a:schemeClr val="tx1"/>
                </a:solidFill>
              </a:rPr>
              <a:t>omplementary</a:t>
            </a:r>
            <a:r>
              <a:rPr lang="en-US" altLang="zh-CN" sz="1200" dirty="0"/>
              <a:t> power of integrating diverse feature sets</a:t>
            </a:r>
            <a:endParaRPr lang="en-US" altLang="zh-CN" sz="1200" b="1" dirty="0"/>
          </a:p>
          <a:p>
            <a:pPr marL="139700" indent="0">
              <a:buNone/>
            </a:pPr>
            <a:endParaRPr lang="en-US" altLang="zh-CN" sz="1200" dirty="0"/>
          </a:p>
          <a:p>
            <a:pPr marL="139700" indent="0">
              <a:buNone/>
            </a:pPr>
            <a:endParaRPr lang="en-US" altLang="zh-CN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84FEDF7-0DFA-6854-FC58-A60225089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74" y="974085"/>
            <a:ext cx="5912923" cy="408273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57B9896-503B-8026-6A66-11D9EDEA0D54}"/>
              </a:ext>
            </a:extLst>
          </p:cNvPr>
          <p:cNvSpPr/>
          <p:nvPr/>
        </p:nvSpPr>
        <p:spPr>
          <a:xfrm>
            <a:off x="311700" y="1535289"/>
            <a:ext cx="856700" cy="3296355"/>
          </a:xfrm>
          <a:prstGeom prst="rect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DA7875F-56CF-CE77-71B9-CC2DB875588A}"/>
              </a:ext>
            </a:extLst>
          </p:cNvPr>
          <p:cNvSpPr/>
          <p:nvPr/>
        </p:nvSpPr>
        <p:spPr>
          <a:xfrm>
            <a:off x="1220507" y="4425244"/>
            <a:ext cx="3091850" cy="174387"/>
          </a:xfrm>
          <a:prstGeom prst="rect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形 11" descr="一只眼睛的外星人">
            <a:extLst>
              <a:ext uri="{FF2B5EF4-FFF2-40B4-BE49-F238E27FC236}">
                <a16:creationId xmlns:a16="http://schemas.microsoft.com/office/drawing/2014/main" id="{6F48F0B7-B470-5901-C692-853CEB622A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7602706" y="19377"/>
            <a:ext cx="1344820" cy="1223682"/>
          </a:xfrm>
          <a:prstGeom prst="rect">
            <a:avLst/>
          </a:prstGeom>
        </p:spPr>
      </p:pic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E71E3D10-558E-57E5-7816-893ABAED2646}"/>
              </a:ext>
            </a:extLst>
          </p:cNvPr>
          <p:cNvCxnSpPr>
            <a:cxnSpLocks/>
          </p:cNvCxnSpPr>
          <p:nvPr/>
        </p:nvCxnSpPr>
        <p:spPr>
          <a:xfrm>
            <a:off x="196474" y="1108036"/>
            <a:ext cx="0" cy="380263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15055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6495">
        <p159:morph option="byObject"/>
      </p:transition>
    </mc:Choice>
    <mc:Fallback xmlns="">
      <p:transition spd="slow" advTm="1064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Content</a:t>
            </a:r>
            <a:br>
              <a:rPr lang="en-US" altLang="zh-CN" dirty="0"/>
            </a:br>
            <a:endParaRPr dirty="0"/>
          </a:p>
        </p:txBody>
      </p:sp>
      <p:sp>
        <p:nvSpPr>
          <p:cNvPr id="100" name="Google Shape;10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l"/>
              <a:t>2</a:t>
            </a:fld>
            <a:endParaRPr/>
          </a:p>
        </p:txBody>
      </p:sp>
      <p:pic>
        <p:nvPicPr>
          <p:cNvPr id="2" name="图片 1" descr="徽标&#10;&#10;AI 生成的内容可能不正确。">
            <a:extLst>
              <a:ext uri="{FF2B5EF4-FFF2-40B4-BE49-F238E27FC236}">
                <a16:creationId xmlns:a16="http://schemas.microsoft.com/office/drawing/2014/main" id="{2C2128CC-CAED-6788-C3BF-2DBCE11A95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05" r="20611"/>
          <a:stretch/>
        </p:blipFill>
        <p:spPr>
          <a:xfrm>
            <a:off x="2026627" y="4252737"/>
            <a:ext cx="716573" cy="851749"/>
          </a:xfrm>
          <a:prstGeom prst="rect">
            <a:avLst/>
          </a:prstGeom>
        </p:spPr>
      </p:pic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267739" y="1115936"/>
            <a:ext cx="2624931" cy="28040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altLang="zh-CN" sz="2400" dirty="0"/>
              <a:t>Introduction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altLang="zh-CN" sz="2400" dirty="0"/>
              <a:t>Methodology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altLang="zh-CN" sz="2400" dirty="0"/>
              <a:t>Results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altLang="zh-CN" sz="2400" dirty="0"/>
              <a:t>Discussion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altLang="zh-CN" sz="2400" dirty="0"/>
              <a:t>Conclusion</a:t>
            </a:r>
          </a:p>
        </p:txBody>
      </p:sp>
      <p:sp>
        <p:nvSpPr>
          <p:cNvPr id="107" name="Google Shape;107;p18"/>
          <p:cNvSpPr txBox="1">
            <a:spLocks/>
          </p:cNvSpPr>
          <p:nvPr/>
        </p:nvSpPr>
        <p:spPr>
          <a:xfrm>
            <a:off x="2620108" y="1115936"/>
            <a:ext cx="5895669" cy="24347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800"/>
            </a:pPr>
            <a:r>
              <a:rPr lang="en-US" altLang="zh-CN" sz="2400" dirty="0"/>
              <a:t>-- Why and What</a:t>
            </a:r>
          </a:p>
          <a:p>
            <a:pPr>
              <a:lnSpc>
                <a:spcPct val="115000"/>
              </a:lnSpc>
              <a:buSzPts val="1800"/>
            </a:pPr>
            <a:r>
              <a:rPr lang="en-US" altLang="zh-CN" sz="2400" dirty="0"/>
              <a:t>-- Data, features and algorithms</a:t>
            </a:r>
          </a:p>
          <a:p>
            <a:pPr>
              <a:lnSpc>
                <a:spcPct val="115000"/>
              </a:lnSpc>
              <a:buSzPts val="1800"/>
            </a:pPr>
            <a:r>
              <a:rPr lang="en-US" altLang="zh-CN" sz="2400" dirty="0"/>
              <a:t>-- MTese between LLM and NMT</a:t>
            </a:r>
          </a:p>
          <a:p>
            <a:pPr>
              <a:lnSpc>
                <a:spcPct val="115000"/>
              </a:lnSpc>
              <a:buSzPts val="1800"/>
            </a:pPr>
            <a:r>
              <a:rPr lang="en-US" altLang="zh-CN" sz="2400" dirty="0"/>
              <a:t>-- Features of MTese</a:t>
            </a:r>
          </a:p>
          <a:p>
            <a:pPr>
              <a:lnSpc>
                <a:spcPct val="115000"/>
              </a:lnSpc>
              <a:buSzPts val="1800"/>
            </a:pPr>
            <a:r>
              <a:rPr lang="en-US" altLang="zh-CN" sz="2400" dirty="0"/>
              <a:t>-- TLDR</a:t>
            </a:r>
            <a:endParaRPr lang="zh-CN" altLang="en-US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D1BCA080-4FE1-D1CC-26BE-199E81655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>
            <a:extLst>
              <a:ext uri="{FF2B5EF4-FFF2-40B4-BE49-F238E27FC236}">
                <a16:creationId xmlns:a16="http://schemas.microsoft.com/office/drawing/2014/main" id="{CC2E649A-B844-513F-AEB8-0FF84D2E47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Classification (Pair-wise)</a:t>
            </a:r>
            <a:endParaRPr dirty="0"/>
          </a:p>
        </p:txBody>
      </p:sp>
      <p:sp>
        <p:nvSpPr>
          <p:cNvPr id="108" name="Google Shape;108;p18">
            <a:extLst>
              <a:ext uri="{FF2B5EF4-FFF2-40B4-BE49-F238E27FC236}">
                <a16:creationId xmlns:a16="http://schemas.microsoft.com/office/drawing/2014/main" id="{8FFD0387-5A8C-A5A8-A5FE-36DD5FBDB18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l"/>
              <a:t>20</a:t>
            </a:fld>
            <a:endParaRPr/>
          </a:p>
        </p:txBody>
      </p:sp>
      <p:pic>
        <p:nvPicPr>
          <p:cNvPr id="2" name="图片 1" descr="徽标&#10;&#10;AI 生成的内容可能不正确。">
            <a:extLst>
              <a:ext uri="{FF2B5EF4-FFF2-40B4-BE49-F238E27FC236}">
                <a16:creationId xmlns:a16="http://schemas.microsoft.com/office/drawing/2014/main" id="{91668A43-194B-3AD0-9832-56BE2F3935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305" r="20611"/>
          <a:stretch/>
        </p:blipFill>
        <p:spPr>
          <a:xfrm>
            <a:off x="2026627" y="4252737"/>
            <a:ext cx="716573" cy="851749"/>
          </a:xfrm>
          <a:prstGeom prst="rect">
            <a:avLst/>
          </a:prstGeom>
        </p:spPr>
      </p:pic>
      <p:sp>
        <p:nvSpPr>
          <p:cNvPr id="7" name="文本占位符 5">
            <a:extLst>
              <a:ext uri="{FF2B5EF4-FFF2-40B4-BE49-F238E27FC236}">
                <a16:creationId xmlns:a16="http://schemas.microsoft.com/office/drawing/2014/main" id="{1BA11542-854A-B37B-EDC9-7AF27E7697ED}"/>
              </a:ext>
            </a:extLst>
          </p:cNvPr>
          <p:cNvSpPr txBox="1">
            <a:spLocks/>
          </p:cNvSpPr>
          <p:nvPr/>
        </p:nvSpPr>
        <p:spPr>
          <a:xfrm>
            <a:off x="5910758" y="636172"/>
            <a:ext cx="3148980" cy="316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zh-CN" altLang="en-US" sz="1800" dirty="0"/>
              <a:t>🔥 </a:t>
            </a:r>
            <a:r>
              <a:rPr lang="en-US" altLang="zh-CN" sz="1800" dirty="0"/>
              <a:t>Key Trends</a:t>
            </a:r>
          </a:p>
          <a:p>
            <a:pPr marL="139700" indent="0">
              <a:buNone/>
            </a:pPr>
            <a:r>
              <a:rPr lang="en-US" altLang="zh-CN" sz="1800" dirty="0"/>
              <a:t>1. </a:t>
            </a:r>
            <a:r>
              <a:rPr lang="en-US" altLang="zh-CN" sz="1600" b="1" dirty="0"/>
              <a:t>OCN vs. others</a:t>
            </a:r>
            <a:r>
              <a:rPr lang="en-US" altLang="zh-CN" sz="1600" dirty="0"/>
              <a:t>:</a:t>
            </a:r>
          </a:p>
          <a:p>
            <a:r>
              <a:rPr lang="en-US" altLang="zh-CN" sz="1600" dirty="0"/>
              <a:t>Deep red blocks indicate </a:t>
            </a:r>
            <a:r>
              <a:rPr lang="en-US" altLang="zh-CN" sz="1600" b="1" dirty="0"/>
              <a:t>near-perfect separability</a:t>
            </a:r>
            <a:endParaRPr lang="en-US" altLang="zh-CN" sz="1600" dirty="0"/>
          </a:p>
          <a:p>
            <a:pPr marL="139700" indent="0">
              <a:buNone/>
            </a:pPr>
            <a:endParaRPr lang="en-US" altLang="zh-CN" sz="1600" dirty="0"/>
          </a:p>
          <a:p>
            <a:pPr marL="139700" indent="0">
              <a:buNone/>
            </a:pPr>
            <a:r>
              <a:rPr lang="en-US" altLang="zh-CN" sz="1600" dirty="0"/>
              <a:t>2. Intra-group pattern</a:t>
            </a:r>
          </a:p>
          <a:p>
            <a:r>
              <a:rPr lang="en-US" altLang="zh-CN" sz="1600" dirty="0"/>
              <a:t>Moderate accuracy (ACC ≈ 0.73)</a:t>
            </a:r>
          </a:p>
          <a:p>
            <a:endParaRPr lang="en-US" altLang="zh-CN" sz="1600" dirty="0"/>
          </a:p>
          <a:p>
            <a:pPr marL="139700" indent="0">
              <a:buNone/>
            </a:pPr>
            <a:r>
              <a:rPr lang="en-US" altLang="zh-CN" sz="1600" dirty="0"/>
              <a:t>3. LLMs vs. NMTs</a:t>
            </a:r>
          </a:p>
          <a:p>
            <a:r>
              <a:rPr lang="en-US" altLang="zh-CN" sz="1600" dirty="0"/>
              <a:t>Slightly better than intra-group (ACC </a:t>
            </a:r>
            <a:r>
              <a:rPr lang="zh-CN" altLang="en-US" sz="1600" dirty="0"/>
              <a:t>≈</a:t>
            </a:r>
            <a:r>
              <a:rPr lang="en-US" altLang="zh-CN" sz="1600" dirty="0"/>
              <a:t> 0.77)</a:t>
            </a:r>
          </a:p>
          <a:p>
            <a:pPr marL="139700" indent="0">
              <a:buNone/>
            </a:pPr>
            <a:endParaRPr lang="en-US" altLang="zh-CN" sz="1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6EF4DD4-4F15-7B68-F1C1-772CE18ABE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542"/>
            <a:ext cx="5910758" cy="5054944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DC195BC-616C-D936-CEB6-927AC0FF7EFB}"/>
              </a:ext>
            </a:extLst>
          </p:cNvPr>
          <p:cNvSpPr/>
          <p:nvPr/>
        </p:nvSpPr>
        <p:spPr>
          <a:xfrm>
            <a:off x="671593" y="387457"/>
            <a:ext cx="2205926" cy="2242089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C66FF71-9472-0351-9B12-60FD6966629F}"/>
              </a:ext>
            </a:extLst>
          </p:cNvPr>
          <p:cNvSpPr/>
          <p:nvPr/>
        </p:nvSpPr>
        <p:spPr>
          <a:xfrm>
            <a:off x="671593" y="2617929"/>
            <a:ext cx="2205926" cy="1840418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052220E-EAD5-C5FB-BF9B-C98255ACE4BD}"/>
              </a:ext>
            </a:extLst>
          </p:cNvPr>
          <p:cNvSpPr/>
          <p:nvPr/>
        </p:nvSpPr>
        <p:spPr>
          <a:xfrm>
            <a:off x="2877519" y="2617929"/>
            <a:ext cx="1828800" cy="1840418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193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615"/>
    </mc:Choice>
    <mc:Fallback xmlns="">
      <p:transition spd="slow" advTm="1006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9A94BD1D-3F44-3B52-5A04-4A7820DE1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>
            <a:extLst>
              <a:ext uri="{FF2B5EF4-FFF2-40B4-BE49-F238E27FC236}">
                <a16:creationId xmlns:a16="http://schemas.microsoft.com/office/drawing/2014/main" id="{C8D9E52B-0B0A-8FE5-7B46-5109CCF65B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Classification (Pair-wise)</a:t>
            </a:r>
            <a:endParaRPr dirty="0"/>
          </a:p>
        </p:txBody>
      </p:sp>
      <p:sp>
        <p:nvSpPr>
          <p:cNvPr id="108" name="Google Shape;108;p18">
            <a:extLst>
              <a:ext uri="{FF2B5EF4-FFF2-40B4-BE49-F238E27FC236}">
                <a16:creationId xmlns:a16="http://schemas.microsoft.com/office/drawing/2014/main" id="{A7F64BC7-BD90-448E-7055-7366E028391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l"/>
              <a:t>21</a:t>
            </a:fld>
            <a:endParaRPr/>
          </a:p>
        </p:txBody>
      </p:sp>
      <p:pic>
        <p:nvPicPr>
          <p:cNvPr id="2" name="图片 1" descr="徽标&#10;&#10;AI 生成的内容可能不正确。">
            <a:extLst>
              <a:ext uri="{FF2B5EF4-FFF2-40B4-BE49-F238E27FC236}">
                <a16:creationId xmlns:a16="http://schemas.microsoft.com/office/drawing/2014/main" id="{A34BCAA6-162F-B879-5FF6-242A42108EB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305" r="20611"/>
          <a:stretch/>
        </p:blipFill>
        <p:spPr>
          <a:xfrm>
            <a:off x="2026627" y="4252737"/>
            <a:ext cx="716573" cy="851749"/>
          </a:xfrm>
          <a:prstGeom prst="rect">
            <a:avLst/>
          </a:prstGeom>
        </p:spPr>
      </p:pic>
      <p:sp>
        <p:nvSpPr>
          <p:cNvPr id="7" name="文本占位符 5">
            <a:extLst>
              <a:ext uri="{FF2B5EF4-FFF2-40B4-BE49-F238E27FC236}">
                <a16:creationId xmlns:a16="http://schemas.microsoft.com/office/drawing/2014/main" id="{D601A1EC-DDB6-6B73-B818-0ED3FB9AAF60}"/>
              </a:ext>
            </a:extLst>
          </p:cNvPr>
          <p:cNvSpPr txBox="1">
            <a:spLocks/>
          </p:cNvSpPr>
          <p:nvPr/>
        </p:nvSpPr>
        <p:spPr>
          <a:xfrm>
            <a:off x="5910758" y="636171"/>
            <a:ext cx="3148980" cy="4420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zh-CN" altLang="en-US" sz="1800" b="1" dirty="0"/>
              <a:t>🔥 </a:t>
            </a:r>
            <a:r>
              <a:rPr lang="en-US" altLang="zh-CN" sz="1800" b="1" dirty="0"/>
              <a:t>Interesting points</a:t>
            </a:r>
          </a:p>
          <a:p>
            <a:pPr marL="139700" indent="0">
              <a:buNone/>
            </a:pPr>
            <a:r>
              <a:rPr lang="en-US" altLang="zh-CN" sz="1600" b="1" dirty="0"/>
              <a:t>1. Lowest ACC</a:t>
            </a:r>
            <a:r>
              <a:rPr lang="en-US" altLang="zh-CN" sz="1600" dirty="0"/>
              <a:t>: NGT (</a:t>
            </a:r>
            <a:r>
              <a:rPr lang="en-US" altLang="zh-CN" sz="1600" dirty="0" err="1"/>
              <a:t>GoogleTrans</a:t>
            </a:r>
            <a:r>
              <a:rPr lang="en-US" altLang="zh-CN" sz="1600" dirty="0"/>
              <a:t>) vs. LGM (Gemini): </a:t>
            </a:r>
            <a:r>
              <a:rPr lang="en-US" altLang="zh-CN" sz="1600" b="1" dirty="0"/>
              <a:t>0.57</a:t>
            </a:r>
            <a:endParaRPr lang="en-US" altLang="zh-CN" sz="1600" dirty="0"/>
          </a:p>
          <a:p>
            <a:pPr marL="139700" indent="0">
              <a:buNone/>
            </a:pPr>
            <a:r>
              <a:rPr lang="en-US" altLang="zh-CN" sz="1600" dirty="0"/>
              <a:t>→ Possibly due to shared training sources (both Google-based)</a:t>
            </a:r>
          </a:p>
          <a:p>
            <a:pPr marL="139700" indent="0">
              <a:buNone/>
            </a:pPr>
            <a:endParaRPr lang="en-US" altLang="zh-CN" sz="1600" dirty="0"/>
          </a:p>
          <a:p>
            <a:pPr marL="139700" indent="0">
              <a:buNone/>
            </a:pPr>
            <a:r>
              <a:rPr lang="en-US" altLang="zh-CN" sz="1600" dirty="0"/>
              <a:t>Similar reason perhaps (NBD vs. LKM)</a:t>
            </a:r>
          </a:p>
          <a:p>
            <a:pPr marL="139700" indent="0">
              <a:buNone/>
            </a:pPr>
            <a:endParaRPr lang="en-US" altLang="zh-CN" sz="1600" dirty="0"/>
          </a:p>
          <a:p>
            <a:pPr marL="139700" indent="0">
              <a:buNone/>
            </a:pPr>
            <a:endParaRPr lang="en-US" altLang="zh-CN" sz="16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2E9194D-2E21-9EDD-441F-A6C0546F62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699"/>
            <a:ext cx="5910758" cy="5054944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BD1938F-5F64-3041-E675-21A9867FE666}"/>
              </a:ext>
            </a:extLst>
          </p:cNvPr>
          <p:cNvSpPr/>
          <p:nvPr/>
        </p:nvSpPr>
        <p:spPr>
          <a:xfrm>
            <a:off x="1774556" y="3328911"/>
            <a:ext cx="369376" cy="356460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3A166CE-B3B1-FDAB-659D-4CB4B7F3B46F}"/>
              </a:ext>
            </a:extLst>
          </p:cNvPr>
          <p:cNvSpPr/>
          <p:nvPr/>
        </p:nvSpPr>
        <p:spPr>
          <a:xfrm>
            <a:off x="671592" y="1488493"/>
            <a:ext cx="4050224" cy="356461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E33D1F2-A219-8255-0E28-B8C8748B645E}"/>
              </a:ext>
            </a:extLst>
          </p:cNvPr>
          <p:cNvSpPr/>
          <p:nvPr/>
        </p:nvSpPr>
        <p:spPr>
          <a:xfrm>
            <a:off x="671592" y="3724760"/>
            <a:ext cx="4050224" cy="346130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CFA1B6E-797D-1B08-C5C3-BB06FD96BD43}"/>
              </a:ext>
            </a:extLst>
          </p:cNvPr>
          <p:cNvSpPr/>
          <p:nvPr/>
        </p:nvSpPr>
        <p:spPr>
          <a:xfrm>
            <a:off x="2143932" y="2586932"/>
            <a:ext cx="369376" cy="356461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9426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615">
        <p159:morph option="byObject"/>
      </p:transition>
    </mc:Choice>
    <mc:Fallback xmlns="">
      <p:transition spd="slow" advTm="1006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DD93A1E0-F58E-26B3-DB0F-6F1707934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>
            <a:extLst>
              <a:ext uri="{FF2B5EF4-FFF2-40B4-BE49-F238E27FC236}">
                <a16:creationId xmlns:a16="http://schemas.microsoft.com/office/drawing/2014/main" id="{07117B34-7554-ADA4-BDC0-E8B4A38420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Clustering</a:t>
            </a:r>
            <a:endParaRPr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7C79226-210A-F5AC-E420-C3B8BF604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3" y="0"/>
            <a:ext cx="8957135" cy="5030649"/>
          </a:xfrm>
          <a:prstGeom prst="rect">
            <a:avLst/>
          </a:prstGeom>
        </p:spPr>
      </p:pic>
      <p:sp>
        <p:nvSpPr>
          <p:cNvPr id="108" name="Google Shape;108;p18">
            <a:extLst>
              <a:ext uri="{FF2B5EF4-FFF2-40B4-BE49-F238E27FC236}">
                <a16:creationId xmlns:a16="http://schemas.microsoft.com/office/drawing/2014/main" id="{8143E08E-243C-76FC-408E-F2A5E1AFA5F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l"/>
              <a:t>22</a:t>
            </a:fld>
            <a:endParaRPr/>
          </a:p>
        </p:txBody>
      </p:sp>
      <p:sp>
        <p:nvSpPr>
          <p:cNvPr id="23" name="文本占位符 5">
            <a:extLst>
              <a:ext uri="{FF2B5EF4-FFF2-40B4-BE49-F238E27FC236}">
                <a16:creationId xmlns:a16="http://schemas.microsoft.com/office/drawing/2014/main" id="{98DE85F6-EF0A-3293-8C06-CACC181FA5B0}"/>
              </a:ext>
            </a:extLst>
          </p:cNvPr>
          <p:cNvSpPr txBox="1">
            <a:spLocks/>
          </p:cNvSpPr>
          <p:nvPr/>
        </p:nvSpPr>
        <p:spPr>
          <a:xfrm>
            <a:off x="0" y="4080495"/>
            <a:ext cx="4343400" cy="986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en-US" altLang="zh-CN" b="1" dirty="0" err="1"/>
              <a:t>Kmeans</a:t>
            </a:r>
            <a:r>
              <a:rPr lang="en-US" altLang="zh-CN" b="1" dirty="0"/>
              <a:t> (3 Clusters)</a:t>
            </a:r>
          </a:p>
          <a:p>
            <a:pPr>
              <a:buClr>
                <a:schemeClr val="tx1"/>
              </a:buClr>
              <a:buSzPct val="70000"/>
              <a:buFont typeface="Wingdings" panose="05000000000000000000" pitchFamily="2" charset="2"/>
              <a:buChar char="u"/>
            </a:pPr>
            <a:r>
              <a:rPr lang="en-US" altLang="zh-CN" dirty="0"/>
              <a:t>OCN vs. MTs: Better and clear</a:t>
            </a:r>
          </a:p>
          <a:p>
            <a:pPr>
              <a:buClr>
                <a:schemeClr val="tx1"/>
              </a:buClr>
              <a:buSzPct val="70000"/>
              <a:buFont typeface="Wingdings" panose="05000000000000000000" pitchFamily="2" charset="2"/>
              <a:buChar char="u"/>
            </a:pPr>
            <a:r>
              <a:rPr lang="en-US" altLang="zh-CN" dirty="0"/>
              <a:t>Significant overlap between NMTs and LLMs</a:t>
            </a:r>
          </a:p>
          <a:p>
            <a:pPr>
              <a:buClr>
                <a:schemeClr val="tx1"/>
              </a:buClr>
              <a:buSzPct val="70000"/>
              <a:buFont typeface="Wingdings" panose="05000000000000000000" pitchFamily="2" charset="2"/>
              <a:buChar char="u"/>
            </a:pPr>
            <a:endParaRPr lang="en-US" altLang="zh-CN" dirty="0"/>
          </a:p>
        </p:txBody>
      </p:sp>
      <p:pic>
        <p:nvPicPr>
          <p:cNvPr id="18" name="图形 17" descr="上一步 纯色填充">
            <a:extLst>
              <a:ext uri="{FF2B5EF4-FFF2-40B4-BE49-F238E27FC236}">
                <a16:creationId xmlns:a16="http://schemas.microsoft.com/office/drawing/2014/main" id="{D677135B-562F-3114-3053-24E02B9F64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151088" flipV="1">
            <a:off x="1077531" y="1027017"/>
            <a:ext cx="895420" cy="747955"/>
          </a:xfrm>
          <a:prstGeom prst="rect">
            <a:avLst/>
          </a:prstGeom>
        </p:spPr>
      </p:pic>
      <p:pic>
        <p:nvPicPr>
          <p:cNvPr id="22" name="图形 21" descr="上一步 纯色填充">
            <a:extLst>
              <a:ext uri="{FF2B5EF4-FFF2-40B4-BE49-F238E27FC236}">
                <a16:creationId xmlns:a16="http://schemas.microsoft.com/office/drawing/2014/main" id="{643F971A-2DAE-44F3-7F80-0952E0E022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310057">
            <a:off x="7205264" y="1292579"/>
            <a:ext cx="1095530" cy="934595"/>
          </a:xfrm>
          <a:prstGeom prst="rect">
            <a:avLst/>
          </a:prstGeom>
        </p:spPr>
      </p:pic>
      <p:pic>
        <p:nvPicPr>
          <p:cNvPr id="27" name="图形 26" descr="上一步 纯色填充">
            <a:extLst>
              <a:ext uri="{FF2B5EF4-FFF2-40B4-BE49-F238E27FC236}">
                <a16:creationId xmlns:a16="http://schemas.microsoft.com/office/drawing/2014/main" id="{5DB25772-C6E8-144D-51F2-8D43528BDF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10041" flipV="1">
            <a:off x="4076549" y="3551706"/>
            <a:ext cx="1056799" cy="948781"/>
          </a:xfrm>
          <a:prstGeom prst="rect">
            <a:avLst/>
          </a:prstGeom>
        </p:spPr>
      </p:pic>
      <p:sp>
        <p:nvSpPr>
          <p:cNvPr id="28" name="文本占位符 5">
            <a:extLst>
              <a:ext uri="{FF2B5EF4-FFF2-40B4-BE49-F238E27FC236}">
                <a16:creationId xmlns:a16="http://schemas.microsoft.com/office/drawing/2014/main" id="{6756879F-A062-DEC0-CCB1-E1685D9E044A}"/>
              </a:ext>
            </a:extLst>
          </p:cNvPr>
          <p:cNvSpPr txBox="1">
            <a:spLocks/>
          </p:cNvSpPr>
          <p:nvPr/>
        </p:nvSpPr>
        <p:spPr>
          <a:xfrm>
            <a:off x="2319744" y="63272"/>
            <a:ext cx="1531319" cy="34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en-US" altLang="zh-CN" sz="1100" b="1" dirty="0"/>
              <a:t>ARI = 0.6355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661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80"/>
    </mc:Choice>
    <mc:Fallback xmlns="">
      <p:transition spd="slow" advTm="51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>
          <a:extLst>
            <a:ext uri="{FF2B5EF4-FFF2-40B4-BE49-F238E27FC236}">
              <a16:creationId xmlns:a16="http://schemas.microsoft.com/office/drawing/2014/main" id="{DEAFDB18-8D06-0FBF-2CEA-F0600B9E1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>
            <a:extLst>
              <a:ext uri="{FF2B5EF4-FFF2-40B4-BE49-F238E27FC236}">
                <a16:creationId xmlns:a16="http://schemas.microsoft.com/office/drawing/2014/main" id="{54C2DF5F-5A0C-90B1-23DD-2D2F6848F9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678425"/>
            <a:ext cx="8114400" cy="330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Discussion</a:t>
            </a:r>
            <a:endParaRPr dirty="0"/>
          </a:p>
        </p:txBody>
      </p:sp>
      <p:sp>
        <p:nvSpPr>
          <p:cNvPr id="114" name="Google Shape;114;p19">
            <a:extLst>
              <a:ext uri="{FF2B5EF4-FFF2-40B4-BE49-F238E27FC236}">
                <a16:creationId xmlns:a16="http://schemas.microsoft.com/office/drawing/2014/main" id="{43D00B4C-0A46-A3D8-DD3D-8AE9E00F6F3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l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713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5"/>
    </mc:Choice>
    <mc:Fallback xmlns="">
      <p:transition spd="slow" advTm="1145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AAFD1486-4789-4989-39A4-03466E520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>
            <a:extLst>
              <a:ext uri="{FF2B5EF4-FFF2-40B4-BE49-F238E27FC236}">
                <a16:creationId xmlns:a16="http://schemas.microsoft.com/office/drawing/2014/main" id="{D0C8A8A5-B6C1-2E2D-AC82-9BC99D9E1B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OCN vs. MTs</a:t>
            </a:r>
            <a:endParaRPr dirty="0"/>
          </a:p>
        </p:txBody>
      </p:sp>
      <p:sp>
        <p:nvSpPr>
          <p:cNvPr id="108" name="Google Shape;108;p18">
            <a:extLst>
              <a:ext uri="{FF2B5EF4-FFF2-40B4-BE49-F238E27FC236}">
                <a16:creationId xmlns:a16="http://schemas.microsoft.com/office/drawing/2014/main" id="{2EF8C639-2BA6-D125-156D-1163F7F56A6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l"/>
              <a:t>24</a:t>
            </a:fld>
            <a:endParaRPr/>
          </a:p>
        </p:txBody>
      </p:sp>
      <p:pic>
        <p:nvPicPr>
          <p:cNvPr id="2" name="图片 1" descr="徽标&#10;&#10;AI 生成的内容可能不正确。">
            <a:extLst>
              <a:ext uri="{FF2B5EF4-FFF2-40B4-BE49-F238E27FC236}">
                <a16:creationId xmlns:a16="http://schemas.microsoft.com/office/drawing/2014/main" id="{03D49871-0C54-4329-9A7F-205FFF05E1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05" r="20611"/>
          <a:stretch/>
        </p:blipFill>
        <p:spPr>
          <a:xfrm>
            <a:off x="2026627" y="4252737"/>
            <a:ext cx="716573" cy="851749"/>
          </a:xfrm>
          <a:prstGeom prst="rect">
            <a:avLst/>
          </a:prstGeom>
        </p:spPr>
      </p:pic>
      <p:sp>
        <p:nvSpPr>
          <p:cNvPr id="16" name="文本占位符 5">
            <a:extLst>
              <a:ext uri="{FF2B5EF4-FFF2-40B4-BE49-F238E27FC236}">
                <a16:creationId xmlns:a16="http://schemas.microsoft.com/office/drawing/2014/main" id="{9A77C707-7E6F-F1C2-8FB6-C328E581FE8F}"/>
              </a:ext>
            </a:extLst>
          </p:cNvPr>
          <p:cNvSpPr txBox="1">
            <a:spLocks/>
          </p:cNvSpPr>
          <p:nvPr/>
        </p:nvSpPr>
        <p:spPr>
          <a:xfrm>
            <a:off x="3845728" y="1606391"/>
            <a:ext cx="4346789" cy="3389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lnSpc>
                <a:spcPct val="150000"/>
              </a:lnSpc>
              <a:buNone/>
            </a:pPr>
            <a:r>
              <a:rPr lang="zh-CN" altLang="en-US" dirty="0"/>
              <a:t>🟦 </a:t>
            </a:r>
            <a:r>
              <a:rPr lang="en-US" altLang="zh-CN" b="1" dirty="0"/>
              <a:t>Characters per Sentence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OCN has </a:t>
            </a:r>
            <a:r>
              <a:rPr lang="en-US" altLang="zh-CN" b="1" dirty="0"/>
              <a:t>longer sentences</a:t>
            </a:r>
            <a:r>
              <a:rPr lang="en-US" altLang="zh-CN" dirty="0"/>
              <a:t> than MTs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OCN</a:t>
            </a:r>
            <a:r>
              <a:rPr lang="zh-CN" altLang="en-US" dirty="0"/>
              <a:t> </a:t>
            </a:r>
            <a:r>
              <a:rPr lang="en-US" altLang="zh-CN" dirty="0"/>
              <a:t>mean: 50; MTs mean: 37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Difference is </a:t>
            </a:r>
            <a:r>
              <a:rPr lang="en-US" altLang="zh-CN" b="1" dirty="0"/>
              <a:t>statistically significant</a:t>
            </a:r>
            <a:r>
              <a:rPr lang="en-US" altLang="zh-CN" dirty="0"/>
              <a:t> (p &lt; 0.05)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MTs produce </a:t>
            </a:r>
            <a:r>
              <a:rPr lang="en-US" altLang="zh-CN" b="1" dirty="0"/>
              <a:t>shorter, more fragmented output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A preference for shorter sentences in MT output (Jiang and Niu 2022), even in LLMs</a:t>
            </a:r>
          </a:p>
          <a:p>
            <a:pPr marL="139700" indent="0">
              <a:lnSpc>
                <a:spcPct val="150000"/>
              </a:lnSpc>
              <a:buNone/>
            </a:pPr>
            <a:endParaRPr lang="en-US" altLang="zh-CN" dirty="0"/>
          </a:p>
          <a:p>
            <a:pPr marL="139700" indent="0">
              <a:lnSpc>
                <a:spcPct val="150000"/>
              </a:lnSpc>
              <a:buNone/>
            </a:pPr>
            <a:endParaRPr lang="en-US" altLang="zh-CN" dirty="0"/>
          </a:p>
        </p:txBody>
      </p:sp>
      <p:pic>
        <p:nvPicPr>
          <p:cNvPr id="28" name="图形 27" descr="长篇语音气泡">
            <a:extLst>
              <a:ext uri="{FF2B5EF4-FFF2-40B4-BE49-F238E27FC236}">
                <a16:creationId xmlns:a16="http://schemas.microsoft.com/office/drawing/2014/main" id="{2CD5CB1E-D60F-E56B-9909-7C56494B6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53537" y="53507"/>
            <a:ext cx="1674165" cy="1389666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CB79FB35-A915-8AB5-0B1F-CDA85BD37FE5}"/>
              </a:ext>
            </a:extLst>
          </p:cNvPr>
          <p:cNvSpPr txBox="1"/>
          <p:nvPr/>
        </p:nvSpPr>
        <p:spPr>
          <a:xfrm>
            <a:off x="3483315" y="392800"/>
            <a:ext cx="1232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2060"/>
                </a:solidFill>
              </a:rPr>
              <a:t>X label:</a:t>
            </a:r>
          </a:p>
        </p:txBody>
      </p:sp>
      <p:pic>
        <p:nvPicPr>
          <p:cNvPr id="5" name="图形 4" descr="带有擦除功能的白板">
            <a:extLst>
              <a:ext uri="{FF2B5EF4-FFF2-40B4-BE49-F238E27FC236}">
                <a16:creationId xmlns:a16="http://schemas.microsoft.com/office/drawing/2014/main" id="{26F6D12C-F8BE-E6A1-A075-AEC1BA5EAF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50385" y="53507"/>
            <a:ext cx="2714002" cy="136072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80260E4-445E-C0E1-F4F2-60ADFA35EC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656" y="1109443"/>
            <a:ext cx="2650131" cy="394737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976AAEC-A1ED-EB39-7D3D-4A61334FB461}"/>
              </a:ext>
            </a:extLst>
          </p:cNvPr>
          <p:cNvSpPr txBox="1"/>
          <p:nvPr/>
        </p:nvSpPr>
        <p:spPr>
          <a:xfrm>
            <a:off x="4121382" y="608243"/>
            <a:ext cx="660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/>
                </a:solidFill>
              </a:rPr>
              <a:t>MTs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88F89FD-DE42-C581-8E6A-1D58B27237FE}"/>
              </a:ext>
            </a:extLst>
          </p:cNvPr>
          <p:cNvSpPr txBox="1"/>
          <p:nvPr/>
        </p:nvSpPr>
        <p:spPr>
          <a:xfrm>
            <a:off x="3483315" y="608243"/>
            <a:ext cx="5952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3"/>
                </a:solidFill>
              </a:rPr>
              <a:t>OCN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927233D-2734-3298-C3AB-2C91CFB25488}"/>
              </a:ext>
            </a:extLst>
          </p:cNvPr>
          <p:cNvSpPr txBox="1"/>
          <p:nvPr/>
        </p:nvSpPr>
        <p:spPr>
          <a:xfrm>
            <a:off x="5871563" y="392800"/>
            <a:ext cx="22636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RQ1: </a:t>
            </a:r>
          </a:p>
          <a:p>
            <a:r>
              <a:rPr lang="en-US" altLang="zh-CN" sz="1800" dirty="0"/>
              <a:t>Original vs. MTs?</a:t>
            </a:r>
          </a:p>
        </p:txBody>
      </p:sp>
    </p:spTree>
    <p:extLst>
      <p:ext uri="{BB962C8B-B14F-4D97-AF65-F5344CB8AC3E}">
        <p14:creationId xmlns:p14="http://schemas.microsoft.com/office/powerpoint/2010/main" val="268270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8"/>
    </mc:Choice>
    <mc:Fallback xmlns="">
      <p:transition spd="slow" advTm="29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1" grpId="0"/>
      <p:bldP spid="1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91093C29-8272-D1B1-807F-B37A0A272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>
            <a:extLst>
              <a:ext uri="{FF2B5EF4-FFF2-40B4-BE49-F238E27FC236}">
                <a16:creationId xmlns:a16="http://schemas.microsoft.com/office/drawing/2014/main" id="{CC4B2BF8-2C25-1863-08E3-B876BE21F4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OCN vs. MTs</a:t>
            </a:r>
            <a:endParaRPr dirty="0"/>
          </a:p>
        </p:txBody>
      </p:sp>
      <p:sp>
        <p:nvSpPr>
          <p:cNvPr id="108" name="Google Shape;108;p18">
            <a:extLst>
              <a:ext uri="{FF2B5EF4-FFF2-40B4-BE49-F238E27FC236}">
                <a16:creationId xmlns:a16="http://schemas.microsoft.com/office/drawing/2014/main" id="{524DEE0E-8778-0DBC-C891-D711BFF9A61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l"/>
              <a:t>25</a:t>
            </a:fld>
            <a:endParaRPr/>
          </a:p>
        </p:txBody>
      </p:sp>
      <p:pic>
        <p:nvPicPr>
          <p:cNvPr id="2" name="图片 1" descr="徽标&#10;&#10;AI 生成的内容可能不正确。">
            <a:extLst>
              <a:ext uri="{FF2B5EF4-FFF2-40B4-BE49-F238E27FC236}">
                <a16:creationId xmlns:a16="http://schemas.microsoft.com/office/drawing/2014/main" id="{8321F3C3-A87D-DA91-FF8C-B94800A348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05" r="20611"/>
          <a:stretch/>
        </p:blipFill>
        <p:spPr>
          <a:xfrm>
            <a:off x="2026627" y="4252737"/>
            <a:ext cx="716573" cy="85174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BC2460D-1928-E075-FCCD-A5625AE0745C}"/>
              </a:ext>
            </a:extLst>
          </p:cNvPr>
          <p:cNvSpPr txBox="1"/>
          <p:nvPr/>
        </p:nvSpPr>
        <p:spPr>
          <a:xfrm>
            <a:off x="5771884" y="4098847"/>
            <a:ext cx="21529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/>
                </a:solidFill>
              </a:rPr>
              <a:t>MTs </a:t>
            </a:r>
            <a:r>
              <a:rPr lang="zh-CN" altLang="en-US" dirty="0">
                <a:solidFill>
                  <a:schemeClr val="tx2">
                    <a:lumMod val="10000"/>
                  </a:schemeClr>
                </a:solidFill>
              </a:rPr>
              <a:t>（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</a:rPr>
              <a:t>1711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</a:rPr>
              <a:t>Chr</a:t>
            </a:r>
            <a:r>
              <a:rPr lang="zh-CN" altLang="en-US" dirty="0">
                <a:solidFill>
                  <a:schemeClr val="tx2">
                    <a:lumMod val="10000"/>
                  </a:schemeClr>
                </a:solidFill>
              </a:rPr>
              <a:t>）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F87CBC1-51AD-AD09-B680-057876B993BC}"/>
              </a:ext>
            </a:extLst>
          </p:cNvPr>
          <p:cNvSpPr txBox="1"/>
          <p:nvPr/>
        </p:nvSpPr>
        <p:spPr>
          <a:xfrm>
            <a:off x="1735227" y="4098847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3"/>
                </a:solidFill>
              </a:rPr>
              <a:t>OCN </a:t>
            </a:r>
            <a:r>
              <a:rPr lang="zh-CN" altLang="en-US" dirty="0">
                <a:solidFill>
                  <a:schemeClr val="tx2">
                    <a:lumMod val="10000"/>
                  </a:schemeClr>
                </a:solidFill>
              </a:rPr>
              <a:t>（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</a:rPr>
              <a:t>1588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</a:rPr>
              <a:t>Chr</a:t>
            </a:r>
            <a:r>
              <a:rPr lang="zh-CN" altLang="en-US" dirty="0">
                <a:solidFill>
                  <a:schemeClr val="tx2">
                    <a:lumMod val="10000"/>
                  </a:schemeClr>
                </a:solidFill>
              </a:rPr>
              <a:t>）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2A20156-C7C5-7505-1690-ACC380342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898" y="1056912"/>
            <a:ext cx="3498683" cy="302967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F9C336D-6A18-B0F2-0A23-3DE83F1B5E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919" y="1056912"/>
            <a:ext cx="3498682" cy="302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87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908">
        <p159:morph option="byWord"/>
      </p:transition>
    </mc:Choice>
    <mc:Fallback xmlns="">
      <p:transition spd="slow" advTm="29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64C0DED9-14F2-F1A2-963A-04A139197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>
            <a:extLst>
              <a:ext uri="{FF2B5EF4-FFF2-40B4-BE49-F238E27FC236}">
                <a16:creationId xmlns:a16="http://schemas.microsoft.com/office/drawing/2014/main" id="{F02C6888-6E10-8CB8-E00B-C3A1C2A70B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OCN vs. MTs</a:t>
            </a:r>
            <a:endParaRPr dirty="0"/>
          </a:p>
        </p:txBody>
      </p:sp>
      <p:sp>
        <p:nvSpPr>
          <p:cNvPr id="108" name="Google Shape;108;p18">
            <a:extLst>
              <a:ext uri="{FF2B5EF4-FFF2-40B4-BE49-F238E27FC236}">
                <a16:creationId xmlns:a16="http://schemas.microsoft.com/office/drawing/2014/main" id="{EC4F54E7-B766-D79D-1F70-A7FAB722367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l"/>
              <a:t>26</a:t>
            </a:fld>
            <a:endParaRPr/>
          </a:p>
        </p:txBody>
      </p:sp>
      <p:pic>
        <p:nvPicPr>
          <p:cNvPr id="2" name="图片 1" descr="徽标&#10;&#10;AI 生成的内容可能不正确。">
            <a:extLst>
              <a:ext uri="{FF2B5EF4-FFF2-40B4-BE49-F238E27FC236}">
                <a16:creationId xmlns:a16="http://schemas.microsoft.com/office/drawing/2014/main" id="{2A4CA842-4EAC-4471-DD32-AA8D98E1D8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05" r="20611"/>
          <a:stretch/>
        </p:blipFill>
        <p:spPr>
          <a:xfrm>
            <a:off x="2026627" y="4252737"/>
            <a:ext cx="716573" cy="851749"/>
          </a:xfrm>
          <a:prstGeom prst="rect">
            <a:avLst/>
          </a:prstGeom>
        </p:spPr>
      </p:pic>
      <p:sp>
        <p:nvSpPr>
          <p:cNvPr id="16" name="文本占位符 5">
            <a:extLst>
              <a:ext uri="{FF2B5EF4-FFF2-40B4-BE49-F238E27FC236}">
                <a16:creationId xmlns:a16="http://schemas.microsoft.com/office/drawing/2014/main" id="{E2CF9DE1-B029-D973-BA7A-27986550E352}"/>
              </a:ext>
            </a:extLst>
          </p:cNvPr>
          <p:cNvSpPr txBox="1">
            <a:spLocks/>
          </p:cNvSpPr>
          <p:nvPr/>
        </p:nvSpPr>
        <p:spPr>
          <a:xfrm>
            <a:off x="4105962" y="1388597"/>
            <a:ext cx="4346789" cy="3389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lnSpc>
                <a:spcPct val="150000"/>
              </a:lnSpc>
              <a:buNone/>
            </a:pPr>
            <a:r>
              <a:rPr lang="zh-CN" altLang="en-US" dirty="0"/>
              <a:t>🟦 </a:t>
            </a:r>
            <a:r>
              <a:rPr lang="en-US" altLang="zh-CN" b="1" dirty="0"/>
              <a:t>Adversative Conjunctions</a:t>
            </a:r>
          </a:p>
          <a:p>
            <a:pPr>
              <a:lnSpc>
                <a:spcPct val="150000"/>
              </a:lnSpc>
            </a:pPr>
            <a:r>
              <a:rPr lang="en-US" altLang="zh-CN" b="1" dirty="0"/>
              <a:t>MTs use more adversative conjunctions </a:t>
            </a:r>
            <a:r>
              <a:rPr lang="en-US" altLang="zh-CN" dirty="0"/>
              <a:t>(e.g. but, however) than OCN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Usage in MTs is more than </a:t>
            </a:r>
            <a:r>
              <a:rPr lang="en-US" altLang="zh-CN" b="1" dirty="0"/>
              <a:t>twice</a:t>
            </a:r>
            <a:r>
              <a:rPr lang="en-US" altLang="zh-CN" dirty="0"/>
              <a:t> as high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Difference is statistically significant (p ≈ 0.00)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Likely due to: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dirty="0"/>
              <a:t>Source language interference (OEN uses more contrast markers)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dirty="0"/>
              <a:t>Literal translation in MTs vs. rhetorical restructuring in OCN</a:t>
            </a:r>
          </a:p>
          <a:p>
            <a:pPr marL="139700" indent="0">
              <a:lnSpc>
                <a:spcPct val="150000"/>
              </a:lnSpc>
              <a:buNone/>
            </a:pPr>
            <a:endParaRPr lang="en-US" altLang="zh-CN" dirty="0"/>
          </a:p>
        </p:txBody>
      </p:sp>
      <p:pic>
        <p:nvPicPr>
          <p:cNvPr id="28" name="图形 27" descr="长篇语音气泡">
            <a:extLst>
              <a:ext uri="{FF2B5EF4-FFF2-40B4-BE49-F238E27FC236}">
                <a16:creationId xmlns:a16="http://schemas.microsoft.com/office/drawing/2014/main" id="{61296F8A-1F22-59D5-E466-C63C2BFAA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59937" y="36542"/>
            <a:ext cx="1674165" cy="1389666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D4521C3E-77CF-8E02-E777-66778F40358E}"/>
              </a:ext>
            </a:extLst>
          </p:cNvPr>
          <p:cNvSpPr txBox="1"/>
          <p:nvPr/>
        </p:nvSpPr>
        <p:spPr>
          <a:xfrm>
            <a:off x="3880751" y="423530"/>
            <a:ext cx="1232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2060"/>
                </a:solidFill>
              </a:rPr>
              <a:t>X label: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D795A66-EF61-4E3A-1E32-92F75E8B1960}"/>
              </a:ext>
            </a:extLst>
          </p:cNvPr>
          <p:cNvSpPr txBox="1"/>
          <p:nvPr/>
        </p:nvSpPr>
        <p:spPr>
          <a:xfrm>
            <a:off x="4518818" y="638973"/>
            <a:ext cx="660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/>
                </a:solidFill>
              </a:rPr>
              <a:t>MTs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B10A02E-5E39-E58C-C21D-88ADB4A863C4}"/>
              </a:ext>
            </a:extLst>
          </p:cNvPr>
          <p:cNvSpPr txBox="1"/>
          <p:nvPr/>
        </p:nvSpPr>
        <p:spPr>
          <a:xfrm>
            <a:off x="3880751" y="638973"/>
            <a:ext cx="5952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3"/>
                </a:solidFill>
              </a:rPr>
              <a:t>OCN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F6B769A-E61D-1699-A04D-21C2185E10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756" y="1123244"/>
            <a:ext cx="2621595" cy="381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02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908">
        <p159:morph option="byObject"/>
      </p:transition>
    </mc:Choice>
    <mc:Fallback xmlns="">
      <p:transition spd="slow" advTm="29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1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527D31B8-9701-B580-264D-A1F393A3A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>
            <a:extLst>
              <a:ext uri="{FF2B5EF4-FFF2-40B4-BE49-F238E27FC236}">
                <a16:creationId xmlns:a16="http://schemas.microsoft.com/office/drawing/2014/main" id="{6BBEFEAD-888C-06CC-7FB8-5C68317593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OCN vs. MTs</a:t>
            </a:r>
            <a:endParaRPr dirty="0"/>
          </a:p>
        </p:txBody>
      </p:sp>
      <p:sp>
        <p:nvSpPr>
          <p:cNvPr id="108" name="Google Shape;108;p18">
            <a:extLst>
              <a:ext uri="{FF2B5EF4-FFF2-40B4-BE49-F238E27FC236}">
                <a16:creationId xmlns:a16="http://schemas.microsoft.com/office/drawing/2014/main" id="{96AD31CE-A10E-45A6-B661-1B3E263AAC5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l"/>
              <a:t>27</a:t>
            </a:fld>
            <a:endParaRPr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284B86A-8F70-C6B7-F34C-169A1B97E2EE}"/>
              </a:ext>
            </a:extLst>
          </p:cNvPr>
          <p:cNvSpPr txBox="1"/>
          <p:nvPr/>
        </p:nvSpPr>
        <p:spPr>
          <a:xfrm>
            <a:off x="3345153" y="629153"/>
            <a:ext cx="4719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2060"/>
                </a:solidFill>
              </a:rPr>
              <a:t>Regular expression</a:t>
            </a:r>
            <a:r>
              <a:rPr lang="zh-CN" altLang="en-US" b="1" dirty="0">
                <a:solidFill>
                  <a:srgbClr val="002060"/>
                </a:solidFill>
              </a:rPr>
              <a:t>： </a:t>
            </a:r>
            <a:r>
              <a:rPr lang="en-US" altLang="zh-CN" dirty="0"/>
              <a:t>(</a:t>
            </a:r>
            <a:r>
              <a:rPr lang="zh-CN" altLang="en-US" dirty="0"/>
              <a:t>但</a:t>
            </a:r>
            <a:r>
              <a:rPr lang="en-US" altLang="zh-CN" dirty="0"/>
              <a:t>|</a:t>
            </a:r>
            <a:r>
              <a:rPr lang="zh-CN" altLang="en-US" dirty="0"/>
              <a:t>而</a:t>
            </a:r>
            <a:r>
              <a:rPr lang="en-US" altLang="zh-CN" dirty="0"/>
              <a:t>|</a:t>
            </a:r>
            <a:r>
              <a:rPr lang="zh-CN" altLang="en-US" dirty="0"/>
              <a:t>但是</a:t>
            </a:r>
            <a:r>
              <a:rPr lang="en-US" altLang="zh-CN" dirty="0"/>
              <a:t>|</a:t>
            </a:r>
            <a:r>
              <a:rPr lang="zh-CN" altLang="en-US" dirty="0"/>
              <a:t>然而</a:t>
            </a:r>
            <a:r>
              <a:rPr lang="en-US" altLang="zh-CN" dirty="0"/>
              <a:t>|</a:t>
            </a:r>
            <a:r>
              <a:rPr lang="zh-CN" altLang="en-US" dirty="0"/>
              <a:t>可是</a:t>
            </a:r>
            <a:r>
              <a:rPr lang="en-US" altLang="zh-CN" dirty="0"/>
              <a:t>|</a:t>
            </a:r>
            <a:r>
              <a:rPr lang="zh-CN" altLang="en-US" dirty="0"/>
              <a:t>不过</a:t>
            </a:r>
            <a:r>
              <a:rPr lang="en-US" altLang="zh-CN" dirty="0"/>
              <a:t>|</a:t>
            </a:r>
            <a:r>
              <a:rPr lang="zh-CN" altLang="en-US" dirty="0"/>
              <a:t>否则</a:t>
            </a:r>
            <a:r>
              <a:rPr lang="en-US" altLang="zh-CN" dirty="0"/>
              <a:t>)</a:t>
            </a:r>
            <a:endParaRPr lang="zh-CN" altLang="en-US" dirty="0"/>
          </a:p>
          <a:p>
            <a:endParaRPr lang="en-US" altLang="zh-CN" b="1" dirty="0">
              <a:solidFill>
                <a:srgbClr val="00206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D2994F1-42FB-C49B-6C9C-925CEBEEF4AD}"/>
              </a:ext>
            </a:extLst>
          </p:cNvPr>
          <p:cNvSpPr txBox="1"/>
          <p:nvPr/>
        </p:nvSpPr>
        <p:spPr>
          <a:xfrm>
            <a:off x="6144038" y="4390697"/>
            <a:ext cx="25250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/>
                </a:solidFill>
              </a:rPr>
              <a:t>MTs 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</a:rPr>
              <a:t>15 out of 3041 Chr</a:t>
            </a:r>
            <a:endParaRPr lang="zh-CN" alt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7F930E7-97F0-5175-A8B9-69B3E95350AC}"/>
              </a:ext>
            </a:extLst>
          </p:cNvPr>
          <p:cNvSpPr txBox="1"/>
          <p:nvPr/>
        </p:nvSpPr>
        <p:spPr>
          <a:xfrm>
            <a:off x="1970149" y="4390697"/>
            <a:ext cx="26018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3"/>
                </a:solidFill>
              </a:rPr>
              <a:t>OCN 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</a:rPr>
              <a:t>6 out of 3631 Chr</a:t>
            </a:r>
            <a:endParaRPr lang="zh-CN" alt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5B0027A-195D-1888-0694-A9AA163BB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19" y="1040290"/>
            <a:ext cx="3888186" cy="332784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0EB427A-44AF-5A77-5D60-B21F80C77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842" y="1030358"/>
            <a:ext cx="3888186" cy="332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69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908">
        <p159:morph option="byWord"/>
      </p:transition>
    </mc:Choice>
    <mc:Fallback xmlns="">
      <p:transition spd="slow" advTm="29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116D9BCA-BA7E-AF77-9E47-EC2AFB51B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形 5" descr="带有擦除功能的白板">
            <a:extLst>
              <a:ext uri="{FF2B5EF4-FFF2-40B4-BE49-F238E27FC236}">
                <a16:creationId xmlns:a16="http://schemas.microsoft.com/office/drawing/2014/main" id="{3ECB6A04-5B5D-F228-3BAF-1C2BDDA8F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3479" y="40107"/>
            <a:ext cx="2861602" cy="1434732"/>
          </a:xfrm>
          <a:prstGeom prst="rect">
            <a:avLst/>
          </a:prstGeom>
        </p:spPr>
      </p:pic>
      <p:sp>
        <p:nvSpPr>
          <p:cNvPr id="105" name="Google Shape;105;p18">
            <a:extLst>
              <a:ext uri="{FF2B5EF4-FFF2-40B4-BE49-F238E27FC236}">
                <a16:creationId xmlns:a16="http://schemas.microsoft.com/office/drawing/2014/main" id="{439A557B-FC12-5D43-ED81-6A713D787D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NMTs vs. LLMs</a:t>
            </a:r>
            <a:endParaRPr dirty="0"/>
          </a:p>
        </p:txBody>
      </p:sp>
      <p:sp>
        <p:nvSpPr>
          <p:cNvPr id="108" name="Google Shape;108;p18">
            <a:extLst>
              <a:ext uri="{FF2B5EF4-FFF2-40B4-BE49-F238E27FC236}">
                <a16:creationId xmlns:a16="http://schemas.microsoft.com/office/drawing/2014/main" id="{962EE510-6120-EC47-F5B0-7CB3472D253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l"/>
              <a:t>28</a:t>
            </a:fld>
            <a:endParaRPr/>
          </a:p>
        </p:txBody>
      </p:sp>
      <p:pic>
        <p:nvPicPr>
          <p:cNvPr id="2" name="图片 1" descr="徽标&#10;&#10;AI 生成的内容可能不正确。">
            <a:extLst>
              <a:ext uri="{FF2B5EF4-FFF2-40B4-BE49-F238E27FC236}">
                <a16:creationId xmlns:a16="http://schemas.microsoft.com/office/drawing/2014/main" id="{D69E391B-FBE3-9A15-D921-C5EE4F30E74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305" r="20611"/>
          <a:stretch/>
        </p:blipFill>
        <p:spPr>
          <a:xfrm>
            <a:off x="2026627" y="4252737"/>
            <a:ext cx="716573" cy="851749"/>
          </a:xfrm>
          <a:prstGeom prst="rect">
            <a:avLst/>
          </a:prstGeom>
        </p:spPr>
      </p:pic>
      <p:pic>
        <p:nvPicPr>
          <p:cNvPr id="17" name="图形 16" descr="长篇语音气泡">
            <a:extLst>
              <a:ext uri="{FF2B5EF4-FFF2-40B4-BE49-F238E27FC236}">
                <a16:creationId xmlns:a16="http://schemas.microsoft.com/office/drawing/2014/main" id="{E8A1C2D0-4EC5-8D58-4952-0CDE5D0C27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39444" y="96542"/>
            <a:ext cx="1674165" cy="1389666"/>
          </a:xfrm>
          <a:prstGeom prst="rect">
            <a:avLst/>
          </a:prstGeom>
        </p:spPr>
      </p:pic>
      <p:sp>
        <p:nvSpPr>
          <p:cNvPr id="16" name="文本占位符 5">
            <a:extLst>
              <a:ext uri="{FF2B5EF4-FFF2-40B4-BE49-F238E27FC236}">
                <a16:creationId xmlns:a16="http://schemas.microsoft.com/office/drawing/2014/main" id="{943BFCB6-0911-90AA-FA4F-05A712D51483}"/>
              </a:ext>
            </a:extLst>
          </p:cNvPr>
          <p:cNvSpPr txBox="1">
            <a:spLocks/>
          </p:cNvSpPr>
          <p:nvPr/>
        </p:nvSpPr>
        <p:spPr>
          <a:xfrm>
            <a:off x="3766543" y="1686263"/>
            <a:ext cx="4754466" cy="2988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zh-CN" altLang="en-US" b="1" dirty="0"/>
              <a:t>🟦 </a:t>
            </a:r>
            <a:r>
              <a:rPr lang="en-US" altLang="zh-CN" b="1" dirty="0"/>
              <a:t>Key Insights: MTLD (Lexical Diversity)</a:t>
            </a:r>
          </a:p>
          <a:p>
            <a:pPr>
              <a:lnSpc>
                <a:spcPct val="150000"/>
              </a:lnSpc>
            </a:pPr>
            <a:r>
              <a:rPr lang="en-US" altLang="zh-CN" b="1" dirty="0"/>
              <a:t>LLMs show higher MTLD</a:t>
            </a:r>
            <a:r>
              <a:rPr lang="en-US" altLang="zh-CN" dirty="0"/>
              <a:t> scores than NMTs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Indicates </a:t>
            </a:r>
            <a:r>
              <a:rPr lang="en-US" altLang="zh-CN" b="1" dirty="0"/>
              <a:t>richer vocabulary</a:t>
            </a:r>
            <a:r>
              <a:rPr lang="en-US" altLang="zh-CN" dirty="0"/>
              <a:t> in LLM translations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Difference is </a:t>
            </a:r>
            <a:r>
              <a:rPr lang="en-US" altLang="zh-CN" b="1" dirty="0"/>
              <a:t>statistically significant</a:t>
            </a:r>
            <a:r>
              <a:rPr lang="en-US" altLang="zh-CN" dirty="0"/>
              <a:t> (p ≈ 6.88e-23)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Reasons: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dirty="0"/>
              <a:t>LLMs trained on </a:t>
            </a:r>
            <a:r>
              <a:rPr lang="en-US" altLang="zh-CN" b="1" dirty="0"/>
              <a:t>broader, diverse </a:t>
            </a:r>
            <a:r>
              <a:rPr lang="en-US" altLang="zh-CN" dirty="0"/>
              <a:t>corpora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dirty="0"/>
              <a:t>NMTs tend to </a:t>
            </a:r>
            <a:r>
              <a:rPr lang="en-US" altLang="zh-CN" b="1" dirty="0"/>
              <a:t>reuse</a:t>
            </a:r>
            <a:r>
              <a:rPr lang="en-US" altLang="zh-CN" dirty="0"/>
              <a:t> some expression patterns</a:t>
            </a:r>
            <a:endParaRPr lang="en-US" altLang="zh-CN" sz="1600" dirty="0"/>
          </a:p>
          <a:p>
            <a:pPr marL="139700" indent="0">
              <a:buNone/>
            </a:pPr>
            <a:endParaRPr lang="en-US" altLang="zh-CN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E8F48F9-D0AE-48D4-329A-31ABBD9A27F0}"/>
              </a:ext>
            </a:extLst>
          </p:cNvPr>
          <p:cNvSpPr txBox="1"/>
          <p:nvPr/>
        </p:nvSpPr>
        <p:spPr>
          <a:xfrm>
            <a:off x="3766543" y="382186"/>
            <a:ext cx="1120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2060"/>
                </a:solidFill>
              </a:rPr>
              <a:t>X label:</a:t>
            </a:r>
          </a:p>
          <a:p>
            <a:r>
              <a:rPr lang="en-US" altLang="zh-CN" b="1" dirty="0">
                <a:solidFill>
                  <a:srgbClr val="7030A0"/>
                </a:solidFill>
              </a:rPr>
              <a:t>NMT</a:t>
            </a:r>
            <a:r>
              <a:rPr lang="en-US" altLang="zh-CN" b="1" dirty="0">
                <a:solidFill>
                  <a:srgbClr val="002060"/>
                </a:solidFill>
              </a:rPr>
              <a:t>  </a:t>
            </a:r>
            <a:r>
              <a:rPr lang="en-US" altLang="zh-CN" b="1" dirty="0">
                <a:solidFill>
                  <a:srgbClr val="00B050"/>
                </a:solidFill>
              </a:rPr>
              <a:t>LLM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A6A5FFE-32FA-C9A1-1867-058B19D7E0F3}"/>
              </a:ext>
            </a:extLst>
          </p:cNvPr>
          <p:cNvSpPr txBox="1"/>
          <p:nvPr/>
        </p:nvSpPr>
        <p:spPr>
          <a:xfrm>
            <a:off x="6023751" y="314932"/>
            <a:ext cx="2485051" cy="702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" marR="0" algn="l" rtl="0">
              <a:lnSpc>
                <a:spcPct val="115000"/>
              </a:lnSpc>
              <a:buClr>
                <a:srgbClr val="000000"/>
              </a:buClr>
              <a:buSzPts val="1400"/>
            </a:pPr>
            <a:r>
              <a:rPr lang="en-US" altLang="zh-CN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RQ2: </a:t>
            </a:r>
          </a:p>
          <a:p>
            <a:pPr marL="137160" marR="0" algn="l" rtl="0">
              <a:lnSpc>
                <a:spcPct val="115000"/>
              </a:lnSpc>
              <a:buClr>
                <a:srgbClr val="000000"/>
              </a:buClr>
              <a:buSzPts val="1400"/>
            </a:pPr>
            <a:r>
              <a:rPr lang="en-US" altLang="zh-CN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LLMs vs. NMTs?</a:t>
            </a:r>
            <a:endParaRPr lang="zh-CN" altLang="zh-CN" sz="1800" dirty="0">
              <a:effectLst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79CCE05-BAFD-C7B5-6077-97902E4F40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417" y="1017725"/>
            <a:ext cx="2580089" cy="403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6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D2A96C20-192E-C579-8C54-8503A3453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>
            <a:extLst>
              <a:ext uri="{FF2B5EF4-FFF2-40B4-BE49-F238E27FC236}">
                <a16:creationId xmlns:a16="http://schemas.microsoft.com/office/drawing/2014/main" id="{62AC2E5C-066C-679F-91EC-DEC941679B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NMTs vs. LLMs</a:t>
            </a:r>
            <a:endParaRPr dirty="0"/>
          </a:p>
        </p:txBody>
      </p:sp>
      <p:sp>
        <p:nvSpPr>
          <p:cNvPr id="108" name="Google Shape;108;p18">
            <a:extLst>
              <a:ext uri="{FF2B5EF4-FFF2-40B4-BE49-F238E27FC236}">
                <a16:creationId xmlns:a16="http://schemas.microsoft.com/office/drawing/2014/main" id="{88A12CB4-F6CE-3E2F-FB7A-21129AA2CA3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l"/>
              <a:t>29</a:t>
            </a:fld>
            <a:endParaRPr/>
          </a:p>
        </p:txBody>
      </p:sp>
      <p:pic>
        <p:nvPicPr>
          <p:cNvPr id="2" name="图片 1" descr="徽标&#10;&#10;AI 生成的内容可能不正确。">
            <a:extLst>
              <a:ext uri="{FF2B5EF4-FFF2-40B4-BE49-F238E27FC236}">
                <a16:creationId xmlns:a16="http://schemas.microsoft.com/office/drawing/2014/main" id="{E58A9DB3-B85B-E552-F4AE-A9EC173560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05" r="20611"/>
          <a:stretch/>
        </p:blipFill>
        <p:spPr>
          <a:xfrm>
            <a:off x="2026627" y="4252737"/>
            <a:ext cx="716573" cy="851749"/>
          </a:xfrm>
          <a:prstGeom prst="rect">
            <a:avLst/>
          </a:prstGeom>
        </p:spPr>
      </p:pic>
      <p:pic>
        <p:nvPicPr>
          <p:cNvPr id="17" name="图形 16" descr="长篇语音气泡">
            <a:extLst>
              <a:ext uri="{FF2B5EF4-FFF2-40B4-BE49-F238E27FC236}">
                <a16:creationId xmlns:a16="http://schemas.microsoft.com/office/drawing/2014/main" id="{CF098856-566D-3192-586F-54A09169A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39444" y="96542"/>
            <a:ext cx="1674165" cy="1389666"/>
          </a:xfrm>
          <a:prstGeom prst="rect">
            <a:avLst/>
          </a:prstGeom>
        </p:spPr>
      </p:pic>
      <p:sp>
        <p:nvSpPr>
          <p:cNvPr id="16" name="文本占位符 5">
            <a:extLst>
              <a:ext uri="{FF2B5EF4-FFF2-40B4-BE49-F238E27FC236}">
                <a16:creationId xmlns:a16="http://schemas.microsoft.com/office/drawing/2014/main" id="{C6CBEC47-3F06-C50F-1134-5EA5D9B4CB05}"/>
              </a:ext>
            </a:extLst>
          </p:cNvPr>
          <p:cNvSpPr txBox="1">
            <a:spLocks/>
          </p:cNvSpPr>
          <p:nvPr/>
        </p:nvSpPr>
        <p:spPr>
          <a:xfrm>
            <a:off x="3992342" y="1578143"/>
            <a:ext cx="4754466" cy="1473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zh-CN" altLang="en-US" b="1" dirty="0"/>
              <a:t>🟦 </a:t>
            </a:r>
            <a:r>
              <a:rPr lang="en-US" altLang="zh-CN" b="1" dirty="0"/>
              <a:t>Key Insights: Bracket Usage</a:t>
            </a:r>
          </a:p>
          <a:p>
            <a:pPr>
              <a:lnSpc>
                <a:spcPct val="150000"/>
              </a:lnSpc>
            </a:pPr>
            <a:r>
              <a:rPr lang="en-US" altLang="zh-CN" b="1" dirty="0"/>
              <a:t>NMTs use brackets more frequently</a:t>
            </a:r>
            <a:r>
              <a:rPr lang="en-US" altLang="zh-CN" dirty="0"/>
              <a:t> than LLMs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Statistically significant difference (p ≈ 5.75e-93)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NMT avg. ≈ 0.04 vs. LLM avg. ≈ 0.02</a:t>
            </a:r>
          </a:p>
          <a:p>
            <a:pPr marL="139700" indent="0">
              <a:buNone/>
            </a:pPr>
            <a:endParaRPr lang="en-US" altLang="zh-CN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D6C759E-2030-D73E-B74D-0118C1EACCDB}"/>
              </a:ext>
            </a:extLst>
          </p:cNvPr>
          <p:cNvSpPr txBox="1"/>
          <p:nvPr/>
        </p:nvSpPr>
        <p:spPr>
          <a:xfrm>
            <a:off x="3766543" y="382186"/>
            <a:ext cx="1120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2060"/>
                </a:solidFill>
              </a:rPr>
              <a:t>X label:</a:t>
            </a:r>
          </a:p>
          <a:p>
            <a:r>
              <a:rPr lang="en-US" altLang="zh-CN" b="1" dirty="0">
                <a:solidFill>
                  <a:srgbClr val="7030A0"/>
                </a:solidFill>
              </a:rPr>
              <a:t>NMT</a:t>
            </a:r>
            <a:r>
              <a:rPr lang="en-US" altLang="zh-CN" b="1" dirty="0">
                <a:solidFill>
                  <a:srgbClr val="002060"/>
                </a:solidFill>
              </a:rPr>
              <a:t>  </a:t>
            </a:r>
            <a:r>
              <a:rPr lang="en-US" altLang="zh-CN" b="1" dirty="0">
                <a:solidFill>
                  <a:srgbClr val="00B050"/>
                </a:solidFill>
              </a:rPr>
              <a:t>LLM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BD09866-FC27-0830-1CC1-13B6527791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484" y="1132225"/>
            <a:ext cx="2497960" cy="383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02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311700" y="678425"/>
            <a:ext cx="8114400" cy="330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Introduction</a:t>
            </a:r>
            <a:endParaRPr dirty="0"/>
          </a:p>
        </p:txBody>
      </p:sp>
      <p:sp>
        <p:nvSpPr>
          <p:cNvPr id="114" name="Google Shape;11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l"/>
              <a:t>3</a:t>
            </a:fld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1E96D4A1-8198-E69A-6122-C0DFD0B59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>
            <a:extLst>
              <a:ext uri="{FF2B5EF4-FFF2-40B4-BE49-F238E27FC236}">
                <a16:creationId xmlns:a16="http://schemas.microsoft.com/office/drawing/2014/main" id="{38A58DC0-B4BF-2472-2421-3B5D7F21778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l"/>
              <a:t>30</a:t>
            </a:fld>
            <a:endParaRPr/>
          </a:p>
        </p:txBody>
      </p:sp>
      <p:pic>
        <p:nvPicPr>
          <p:cNvPr id="2" name="图片 1" descr="徽标&#10;&#10;AI 生成的内容可能不正确。">
            <a:extLst>
              <a:ext uri="{FF2B5EF4-FFF2-40B4-BE49-F238E27FC236}">
                <a16:creationId xmlns:a16="http://schemas.microsoft.com/office/drawing/2014/main" id="{DD2D9204-0CCE-DA7B-1384-7C2426428B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05" r="20611"/>
          <a:stretch/>
        </p:blipFill>
        <p:spPr>
          <a:xfrm>
            <a:off x="2026627" y="4252737"/>
            <a:ext cx="716573" cy="85174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0E12438-A6A0-1707-DCC3-7473C193C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98" y="1077204"/>
            <a:ext cx="5123623" cy="3898833"/>
          </a:xfrm>
          <a:prstGeom prst="rect">
            <a:avLst/>
          </a:prstGeom>
        </p:spPr>
      </p:pic>
      <p:sp>
        <p:nvSpPr>
          <p:cNvPr id="16" name="文本占位符 5">
            <a:extLst>
              <a:ext uri="{FF2B5EF4-FFF2-40B4-BE49-F238E27FC236}">
                <a16:creationId xmlns:a16="http://schemas.microsoft.com/office/drawing/2014/main" id="{40A388EE-AEBD-72EA-692E-4794A0F5C052}"/>
              </a:ext>
            </a:extLst>
          </p:cNvPr>
          <p:cNvSpPr txBox="1">
            <a:spLocks/>
          </p:cNvSpPr>
          <p:nvPr/>
        </p:nvSpPr>
        <p:spPr>
          <a:xfrm>
            <a:off x="582753" y="601875"/>
            <a:ext cx="4619511" cy="787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en-US" altLang="zh-CN" b="1" dirty="0"/>
              <a:t>Bracket Usage</a:t>
            </a:r>
            <a:endParaRPr lang="en-US" altLang="zh-CN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325C15C-EEF1-B458-DDA4-E5726DF7B16E}"/>
              </a:ext>
            </a:extLst>
          </p:cNvPr>
          <p:cNvSpPr txBox="1"/>
          <p:nvPr/>
        </p:nvSpPr>
        <p:spPr>
          <a:xfrm>
            <a:off x="5300421" y="1389681"/>
            <a:ext cx="3712860" cy="3284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Top NMT file (NDL37) far exceeds all LLMs in bracket ratio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Even </a:t>
            </a:r>
            <a:r>
              <a:rPr lang="en-US" altLang="zh-CN" b="1" dirty="0"/>
              <a:t>lowest NMT (NDL92)</a:t>
            </a:r>
            <a:r>
              <a:rPr lang="en-US" altLang="zh-CN" dirty="0"/>
              <a:t> &gt; highest LLM → clear gap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 err="1"/>
              <a:t>DeepL</a:t>
            </a:r>
            <a:r>
              <a:rPr lang="en-US" altLang="zh-CN" b="1" dirty="0"/>
              <a:t> (NDL) </a:t>
            </a:r>
            <a:r>
              <a:rPr lang="en-US" altLang="zh-CN" dirty="0"/>
              <a:t>dominates NMT top list (7 out of 10)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Perhaps rule-based bracket insertion in NMTs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LLMs show consistently lower bracket use, with no dominant system</a:t>
            </a:r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760EBF7-AC86-E5A6-574B-992E59FED886}"/>
              </a:ext>
            </a:extLst>
          </p:cNvPr>
          <p:cNvSpPr/>
          <p:nvPr/>
        </p:nvSpPr>
        <p:spPr>
          <a:xfrm>
            <a:off x="625400" y="4373009"/>
            <a:ext cx="2004237" cy="249865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AA23A9D-226E-D05A-B684-4E2EB08CABFC}"/>
              </a:ext>
            </a:extLst>
          </p:cNvPr>
          <p:cNvSpPr/>
          <p:nvPr/>
        </p:nvSpPr>
        <p:spPr>
          <a:xfrm>
            <a:off x="2933994" y="1896760"/>
            <a:ext cx="2004237" cy="249865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059145E-4425-97F6-0E02-D14BC16B6074}"/>
              </a:ext>
            </a:extLst>
          </p:cNvPr>
          <p:cNvSpPr/>
          <p:nvPr/>
        </p:nvSpPr>
        <p:spPr>
          <a:xfrm>
            <a:off x="625399" y="1865010"/>
            <a:ext cx="2004237" cy="1127110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A9C924E-BE90-63FC-C223-096AD7930951}"/>
              </a:ext>
            </a:extLst>
          </p:cNvPr>
          <p:cNvSpPr txBox="1"/>
          <p:nvPr/>
        </p:nvSpPr>
        <p:spPr>
          <a:xfrm>
            <a:off x="625398" y="669076"/>
            <a:ext cx="45768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indent="0">
              <a:buNone/>
            </a:pPr>
            <a:r>
              <a:rPr lang="en-US" altLang="zh-CN" dirty="0"/>
              <a:t>	          for the top 10 ranked files in </a:t>
            </a:r>
            <a:r>
              <a:rPr lang="en-US" altLang="zh-CN" b="1" dirty="0">
                <a:solidFill>
                  <a:srgbClr val="7030A0"/>
                </a:solidFill>
              </a:rPr>
              <a:t>NMTs (left)</a:t>
            </a:r>
            <a:r>
              <a:rPr lang="en-US" altLang="zh-CN" dirty="0"/>
              <a:t> and bracket ratio for the top 10 in </a:t>
            </a:r>
            <a:r>
              <a:rPr lang="en-US" altLang="zh-CN" b="1" dirty="0">
                <a:solidFill>
                  <a:srgbClr val="00B050"/>
                </a:solidFill>
              </a:rPr>
              <a:t>LLMs (right). </a:t>
            </a:r>
          </a:p>
        </p:txBody>
      </p:sp>
    </p:spTree>
    <p:extLst>
      <p:ext uri="{BB962C8B-B14F-4D97-AF65-F5344CB8AC3E}">
        <p14:creationId xmlns:p14="http://schemas.microsoft.com/office/powerpoint/2010/main" val="2409034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AC0FA13-BB4A-859F-86C8-B640FBB4B1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mtClean="0"/>
              <a:t>31</a:t>
            </a:fld>
            <a:endParaRPr lang="nl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E6F0E39-711B-077C-27C2-668D226BB2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089" b="5532"/>
          <a:stretch/>
        </p:blipFill>
        <p:spPr>
          <a:xfrm>
            <a:off x="2295354" y="195711"/>
            <a:ext cx="4731612" cy="475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72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38C685-E9CD-5942-764D-47035F969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MT-tailored LLM better?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91242DE-8EB4-43B3-2338-4863B82FB2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mtClean="0"/>
              <a:t>32</a:t>
            </a:fld>
            <a:endParaRPr lang="nl"/>
          </a:p>
        </p:txBody>
      </p:sp>
      <p:pic>
        <p:nvPicPr>
          <p:cNvPr id="6" name="图片 5" descr="徽标&#10;&#10;AI 生成的内容可能不正确。">
            <a:extLst>
              <a:ext uri="{FF2B5EF4-FFF2-40B4-BE49-F238E27FC236}">
                <a16:creationId xmlns:a16="http://schemas.microsoft.com/office/drawing/2014/main" id="{A40B234E-92B1-9AA2-23D8-2196BE3966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05" r="20611"/>
          <a:stretch/>
        </p:blipFill>
        <p:spPr>
          <a:xfrm>
            <a:off x="2026627" y="4252737"/>
            <a:ext cx="716573" cy="8517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33835F9-04C6-3852-CFCE-126965A1E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" y="1039925"/>
            <a:ext cx="5394325" cy="406456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F451910-4612-D24C-C0A7-8BF40F16C143}"/>
              </a:ext>
            </a:extLst>
          </p:cNvPr>
          <p:cNvSpPr txBox="1"/>
          <p:nvPr/>
        </p:nvSpPr>
        <p:spPr>
          <a:xfrm>
            <a:off x="5396422" y="1017725"/>
            <a:ext cx="3441902" cy="3285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/>
              <a:t>MT-tailored (LTO) vs. Generic LLMs: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LTO generally distinguishable from generic LLMs (Avg. pairwise ACC 0.76) [Figure Heatmap].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LTO shows lower MTLD (less lexical diversity) compared to most generic LLMs (e.g., LCG, LCL, LGL, LKM).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LTO shows </a:t>
            </a:r>
            <a:r>
              <a:rPr lang="en-US" altLang="zh-CN" b="1" dirty="0"/>
              <a:t>higher usage of causal conjunctions </a:t>
            </a:r>
            <a:r>
              <a:rPr lang="en-US" altLang="zh-CN" dirty="0"/>
              <a:t>(e.g., </a:t>
            </a:r>
            <a:r>
              <a:rPr lang="zh-CN" altLang="en-US" dirty="0"/>
              <a:t>因为 </a:t>
            </a:r>
            <a:r>
              <a:rPr lang="en-US" altLang="zh-CN" dirty="0"/>
              <a:t>because, </a:t>
            </a:r>
            <a:r>
              <a:rPr lang="zh-CN" altLang="en-US" dirty="0"/>
              <a:t>所以 </a:t>
            </a:r>
            <a:r>
              <a:rPr lang="en-US" altLang="zh-CN" dirty="0"/>
              <a:t>thus) than other LLMs.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0EB01DF-7CCB-4410-AC1B-100A0B51E98A}"/>
              </a:ext>
            </a:extLst>
          </p:cNvPr>
          <p:cNvSpPr txBox="1"/>
          <p:nvPr/>
        </p:nvSpPr>
        <p:spPr>
          <a:xfrm>
            <a:off x="5396422" y="4177223"/>
            <a:ext cx="3371606" cy="698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/>
              <a:t>LLM parameter size perhaps could influence the level of MTese. </a:t>
            </a:r>
            <a:endParaRPr lang="zh-CN" altLang="en-US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7B97D09-E3E7-42BF-ABE0-968FFABEB695}"/>
              </a:ext>
            </a:extLst>
          </p:cNvPr>
          <p:cNvSpPr txBox="1"/>
          <p:nvPr/>
        </p:nvSpPr>
        <p:spPr>
          <a:xfrm>
            <a:off x="5649552" y="1148063"/>
            <a:ext cx="3371606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No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5379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7284E-6 L 0.00382 -0.4280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2142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9" grpId="1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2ED2A-7467-8D6B-8C7F-1BF8D35CE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617784-B897-9CF4-38EA-7B15DB52B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Chinese vs. Foreign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1C15B23-BF1D-CFED-8B58-60A4EBD4ED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mtClean="0"/>
              <a:t>33</a:t>
            </a:fld>
            <a:endParaRPr lang="nl"/>
          </a:p>
        </p:txBody>
      </p:sp>
      <p:pic>
        <p:nvPicPr>
          <p:cNvPr id="6" name="图片 5" descr="徽标&#10;&#10;AI 生成的内容可能不正确。">
            <a:extLst>
              <a:ext uri="{FF2B5EF4-FFF2-40B4-BE49-F238E27FC236}">
                <a16:creationId xmlns:a16="http://schemas.microsoft.com/office/drawing/2014/main" id="{F8A8F71C-910A-42C5-C336-62E30C1989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05" r="20611"/>
          <a:stretch/>
        </p:blipFill>
        <p:spPr>
          <a:xfrm>
            <a:off x="2026627" y="4252737"/>
            <a:ext cx="716573" cy="85174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336EC5B-E9AD-9476-1D67-5992C905991E}"/>
              </a:ext>
            </a:extLst>
          </p:cNvPr>
          <p:cNvSpPr txBox="1"/>
          <p:nvPr/>
        </p:nvSpPr>
        <p:spPr>
          <a:xfrm>
            <a:off x="4082104" y="1167699"/>
            <a:ext cx="4503304" cy="2637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/>
              <a:t>Chinese vs. Foreign LLMs: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Binary task classification: Moderate performance (ACC 66%, F1 0.52).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Second high acc for LGL vs. LKM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Suggests 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between Chinese (Kimi, </a:t>
            </a:r>
            <a:r>
              <a:rPr lang="en-US" altLang="zh-CN" dirty="0" err="1"/>
              <a:t>ChatGLM</a:t>
            </a:r>
            <a:r>
              <a:rPr lang="en-US" altLang="zh-CN" dirty="0"/>
              <a:t>) and Foreign (ChatGPT, Claude, Gemini) LLMs based on the selected features in this study.</a:t>
            </a:r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B9CA702-CA21-0F43-A237-42C8895B5EC9}"/>
              </a:ext>
            </a:extLst>
          </p:cNvPr>
          <p:cNvGrpSpPr/>
          <p:nvPr/>
        </p:nvGrpSpPr>
        <p:grpSpPr>
          <a:xfrm>
            <a:off x="718408" y="1249680"/>
            <a:ext cx="2985560" cy="2595058"/>
            <a:chOff x="535528" y="590102"/>
            <a:chExt cx="2985560" cy="259505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F52EE83A-C81B-20EA-51A9-3A184C605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93988" r="52644"/>
            <a:stretch>
              <a:fillRect/>
            </a:stretch>
          </p:blipFill>
          <p:spPr>
            <a:xfrm>
              <a:off x="535528" y="2865120"/>
              <a:ext cx="2947871" cy="32004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0FBD3555-2BB6-82F1-DE31-39766061C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690" t="7308" r="51482" b="50000"/>
            <a:stretch>
              <a:fillRect/>
            </a:stretch>
          </p:blipFill>
          <p:spPr>
            <a:xfrm>
              <a:off x="665480" y="590102"/>
              <a:ext cx="2855608" cy="2275018"/>
            </a:xfrm>
            <a:prstGeom prst="rect">
              <a:avLst/>
            </a:prstGeom>
          </p:spPr>
        </p:pic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6CDA29BA-A7A5-4640-7586-25ABE53620A5}"/>
              </a:ext>
            </a:extLst>
          </p:cNvPr>
          <p:cNvSpPr/>
          <p:nvPr/>
        </p:nvSpPr>
        <p:spPr>
          <a:xfrm>
            <a:off x="1391920" y="2794919"/>
            <a:ext cx="2312048" cy="350520"/>
          </a:xfrm>
          <a:prstGeom prst="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F30F25A-6A48-5B5C-C14E-265C5EF75F79}"/>
              </a:ext>
            </a:extLst>
          </p:cNvPr>
          <p:cNvSpPr/>
          <p:nvPr/>
        </p:nvSpPr>
        <p:spPr>
          <a:xfrm>
            <a:off x="1391920" y="2016906"/>
            <a:ext cx="2312048" cy="350520"/>
          </a:xfrm>
          <a:prstGeom prst="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1F7900F-A1DB-077A-3AB0-EB2E531CF8ED}"/>
              </a:ext>
            </a:extLst>
          </p:cNvPr>
          <p:cNvSpPr/>
          <p:nvPr/>
        </p:nvSpPr>
        <p:spPr>
          <a:xfrm>
            <a:off x="2926080" y="2007159"/>
            <a:ext cx="381000" cy="370014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95B2568-01AF-84C7-5239-96CA61A422E9}"/>
              </a:ext>
            </a:extLst>
          </p:cNvPr>
          <p:cNvSpPr/>
          <p:nvPr/>
        </p:nvSpPr>
        <p:spPr>
          <a:xfrm>
            <a:off x="2166944" y="2794919"/>
            <a:ext cx="381000" cy="370014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F3D15D9-EF47-444F-E3F0-1C0ABA305573}"/>
              </a:ext>
            </a:extLst>
          </p:cNvPr>
          <p:cNvSpPr txBox="1"/>
          <p:nvPr/>
        </p:nvSpPr>
        <p:spPr>
          <a:xfrm>
            <a:off x="3692114" y="490403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000" u="sng" dirty="0">
                <a:solidFill>
                  <a:srgbClr val="1E64C8"/>
                </a:solidFill>
              </a:rPr>
              <a:t> LLMs?</a:t>
            </a:r>
            <a:endParaRPr lang="zh-CN" altLang="en-US" sz="3000" u="sng" dirty="0">
              <a:solidFill>
                <a:srgbClr val="1E64C8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AAEB40B-BF46-4A88-A2B1-5E8790982FE8}"/>
              </a:ext>
            </a:extLst>
          </p:cNvPr>
          <p:cNvSpPr txBox="1"/>
          <p:nvPr/>
        </p:nvSpPr>
        <p:spPr>
          <a:xfrm>
            <a:off x="7847721" y="1882470"/>
            <a:ext cx="7914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/>
              <a:t>🤨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88EF44E-8DC7-4855-B2AF-04A3C685400B}"/>
              </a:ext>
            </a:extLst>
          </p:cNvPr>
          <p:cNvSpPr txBox="1"/>
          <p:nvPr/>
        </p:nvSpPr>
        <p:spPr>
          <a:xfrm>
            <a:off x="5235678" y="2507687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limited stylometric differences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A7D7598-9FEE-4DA9-B746-FA06EF36C8C3}"/>
              </a:ext>
            </a:extLst>
          </p:cNvPr>
          <p:cNvSpPr txBox="1"/>
          <p:nvPr/>
        </p:nvSpPr>
        <p:spPr>
          <a:xfrm>
            <a:off x="4109009" y="1086815"/>
            <a:ext cx="4503304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/>
              <a:t>No significant difference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4433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93827E-7 L -0.04722 -0.1478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-740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-0.04514 -0.151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-75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7" grpId="1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692ED2A-7467-8D6B-8C7F-1BF8D35CE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617784-B897-9CF4-38EA-7B15DB52B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Chinese vs. Foreign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1C15B23-BF1D-CFED-8B58-60A4EBD4ED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mtClean="0"/>
              <a:t>34</a:t>
            </a:fld>
            <a:endParaRPr lang="nl"/>
          </a:p>
        </p:txBody>
      </p:sp>
      <p:pic>
        <p:nvPicPr>
          <p:cNvPr id="6" name="图片 5" descr="徽标&#10;&#10;AI 生成的内容可能不正确。">
            <a:extLst>
              <a:ext uri="{FF2B5EF4-FFF2-40B4-BE49-F238E27FC236}">
                <a16:creationId xmlns:a16="http://schemas.microsoft.com/office/drawing/2014/main" id="{F8A8F71C-910A-42C5-C336-62E30C1989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05" r="20611"/>
          <a:stretch/>
        </p:blipFill>
        <p:spPr>
          <a:xfrm>
            <a:off x="2026627" y="4252737"/>
            <a:ext cx="716573" cy="85174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336EC5B-E9AD-9476-1D67-5992C905991E}"/>
              </a:ext>
            </a:extLst>
          </p:cNvPr>
          <p:cNvSpPr txBox="1"/>
          <p:nvPr/>
        </p:nvSpPr>
        <p:spPr>
          <a:xfrm>
            <a:off x="4082104" y="1167699"/>
            <a:ext cx="4503304" cy="2637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/>
              <a:t>Chinese vs. Foreign LLMs: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Binary task classification: Moderate performance (ACC 66%, F1 0.52).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Second high acc for LGL vs. LKM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Suggests 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between Chinese (Kimi, </a:t>
            </a:r>
            <a:r>
              <a:rPr lang="en-US" altLang="zh-CN" dirty="0" err="1"/>
              <a:t>ChatGLM</a:t>
            </a:r>
            <a:r>
              <a:rPr lang="en-US" altLang="zh-CN" dirty="0"/>
              <a:t>) and Foreign (ChatGPT, Claude, Gemini) LLMs based on the selected features in this study.</a:t>
            </a:r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B9CA702-CA21-0F43-A237-42C8895B5EC9}"/>
              </a:ext>
            </a:extLst>
          </p:cNvPr>
          <p:cNvGrpSpPr/>
          <p:nvPr/>
        </p:nvGrpSpPr>
        <p:grpSpPr>
          <a:xfrm>
            <a:off x="718408" y="1249680"/>
            <a:ext cx="2985560" cy="2595058"/>
            <a:chOff x="535528" y="590102"/>
            <a:chExt cx="2985560" cy="259505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F52EE83A-C81B-20EA-51A9-3A184C605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93988" r="52644"/>
            <a:stretch>
              <a:fillRect/>
            </a:stretch>
          </p:blipFill>
          <p:spPr>
            <a:xfrm>
              <a:off x="535528" y="2865120"/>
              <a:ext cx="2947871" cy="32004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0FBD3555-2BB6-82F1-DE31-39766061C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690" t="7308" r="51482" b="50000"/>
            <a:stretch>
              <a:fillRect/>
            </a:stretch>
          </p:blipFill>
          <p:spPr>
            <a:xfrm>
              <a:off x="665480" y="590102"/>
              <a:ext cx="2855608" cy="2275018"/>
            </a:xfrm>
            <a:prstGeom prst="rect">
              <a:avLst/>
            </a:prstGeom>
          </p:spPr>
        </p:pic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6CDA29BA-A7A5-4640-7586-25ABE53620A5}"/>
              </a:ext>
            </a:extLst>
          </p:cNvPr>
          <p:cNvSpPr/>
          <p:nvPr/>
        </p:nvSpPr>
        <p:spPr>
          <a:xfrm>
            <a:off x="1391920" y="2794919"/>
            <a:ext cx="2312048" cy="350520"/>
          </a:xfrm>
          <a:prstGeom prst="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F30F25A-6A48-5B5C-C14E-265C5EF75F79}"/>
              </a:ext>
            </a:extLst>
          </p:cNvPr>
          <p:cNvSpPr/>
          <p:nvPr/>
        </p:nvSpPr>
        <p:spPr>
          <a:xfrm>
            <a:off x="1391920" y="2016906"/>
            <a:ext cx="2312048" cy="350520"/>
          </a:xfrm>
          <a:prstGeom prst="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1F7900F-A1DB-077A-3AB0-EB2E531CF8ED}"/>
              </a:ext>
            </a:extLst>
          </p:cNvPr>
          <p:cNvSpPr/>
          <p:nvPr/>
        </p:nvSpPr>
        <p:spPr>
          <a:xfrm>
            <a:off x="2926080" y="2007159"/>
            <a:ext cx="381000" cy="370014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95B2568-01AF-84C7-5239-96CA61A422E9}"/>
              </a:ext>
            </a:extLst>
          </p:cNvPr>
          <p:cNvSpPr/>
          <p:nvPr/>
        </p:nvSpPr>
        <p:spPr>
          <a:xfrm>
            <a:off x="2166944" y="2794919"/>
            <a:ext cx="381000" cy="370014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F3D15D9-EF47-444F-E3F0-1C0ABA305573}"/>
              </a:ext>
            </a:extLst>
          </p:cNvPr>
          <p:cNvSpPr txBox="1"/>
          <p:nvPr/>
        </p:nvSpPr>
        <p:spPr>
          <a:xfrm>
            <a:off x="3692114" y="490403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000" u="sng" dirty="0">
                <a:solidFill>
                  <a:srgbClr val="1E64C8"/>
                </a:solidFill>
              </a:rPr>
              <a:t> LLMs</a:t>
            </a:r>
            <a:endParaRPr lang="zh-CN" altLang="en-US" sz="3000" u="sng" dirty="0">
              <a:solidFill>
                <a:srgbClr val="1E64C8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AAEB40B-BF46-4A88-A2B1-5E8790982FE8}"/>
              </a:ext>
            </a:extLst>
          </p:cNvPr>
          <p:cNvSpPr txBox="1"/>
          <p:nvPr/>
        </p:nvSpPr>
        <p:spPr>
          <a:xfrm>
            <a:off x="7729467" y="1869842"/>
            <a:ext cx="7914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/>
              <a:t>🤨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88EF44E-8DC7-4855-B2AF-04A3C685400B}"/>
              </a:ext>
            </a:extLst>
          </p:cNvPr>
          <p:cNvSpPr txBox="1"/>
          <p:nvPr/>
        </p:nvSpPr>
        <p:spPr>
          <a:xfrm>
            <a:off x="5235678" y="2507687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limited systematic differences</a:t>
            </a:r>
            <a:r>
              <a:rPr lang="en-US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2986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 animBg="1"/>
      <p:bldP spid="12" grpId="0" animBg="1"/>
      <p:bldP spid="13" grpId="0" animBg="1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>
          <a:extLst>
            <a:ext uri="{FF2B5EF4-FFF2-40B4-BE49-F238E27FC236}">
              <a16:creationId xmlns:a16="http://schemas.microsoft.com/office/drawing/2014/main" id="{906154D8-F938-38E9-997C-68C3301DA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>
            <a:extLst>
              <a:ext uri="{FF2B5EF4-FFF2-40B4-BE49-F238E27FC236}">
                <a16:creationId xmlns:a16="http://schemas.microsoft.com/office/drawing/2014/main" id="{D56C2206-02BF-CF83-1D99-A2DF9DB0BB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678425"/>
            <a:ext cx="8114400" cy="330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Conclusion</a:t>
            </a:r>
            <a:endParaRPr dirty="0"/>
          </a:p>
        </p:txBody>
      </p:sp>
      <p:sp>
        <p:nvSpPr>
          <p:cNvPr id="114" name="Google Shape;114;p19">
            <a:extLst>
              <a:ext uri="{FF2B5EF4-FFF2-40B4-BE49-F238E27FC236}">
                <a16:creationId xmlns:a16="http://schemas.microsoft.com/office/drawing/2014/main" id="{2369C238-8741-AFDE-58EE-885BBF53C31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l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7166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265500" y="361673"/>
            <a:ext cx="4045200" cy="6646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Take-aways</a:t>
            </a:r>
            <a:endParaRPr dirty="0"/>
          </a:p>
        </p:txBody>
      </p:sp>
      <p:sp>
        <p:nvSpPr>
          <p:cNvPr id="133" name="Google Shape;133;p22"/>
          <p:cNvSpPr txBox="1">
            <a:spLocks noGrp="1"/>
          </p:cNvSpPr>
          <p:nvPr>
            <p:ph type="subTitle" idx="1"/>
          </p:nvPr>
        </p:nvSpPr>
        <p:spPr>
          <a:xfrm>
            <a:off x="57534" y="940829"/>
            <a:ext cx="4461132" cy="37223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algn="l">
              <a:spcBef>
                <a:spcPts val="600"/>
              </a:spcBef>
              <a:buFont typeface="Arial"/>
              <a:buAutoNum type="arabicPeriod"/>
            </a:pPr>
            <a:r>
              <a:rPr lang="en-US" sz="16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LLM translations </a:t>
            </a:r>
            <a:r>
              <a:rPr lang="en-US" sz="1600" b="1" dirty="0">
                <a:solidFill>
                  <a:schemeClr val="tx1"/>
                </a:solidFill>
                <a:sym typeface="Wingdings" panose="05000000000000000000" pitchFamily="2" charset="2"/>
              </a:rPr>
              <a:t>still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 exhibit signs of MTese in English–Chinese news texts</a:t>
            </a:r>
          </a:p>
          <a:p>
            <a:pPr marL="342900" algn="l">
              <a:spcBef>
                <a:spcPts val="600"/>
              </a:spcBef>
              <a:buFont typeface="Arial"/>
              <a:buAutoNum type="arabicPeriod"/>
            </a:pPr>
            <a:r>
              <a:rPr lang="en-US" sz="16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MTese features are most evident in </a:t>
            </a:r>
            <a:r>
              <a:rPr lang="en-US" sz="1600" b="1" dirty="0">
                <a:solidFill>
                  <a:schemeClr val="tx1"/>
                </a:solidFill>
                <a:sym typeface="Wingdings" panose="05000000000000000000" pitchFamily="2" charset="2"/>
              </a:rPr>
              <a:t>lexical, syntactic, and N-POS-gram patterns</a:t>
            </a:r>
          </a:p>
          <a:p>
            <a:pPr marL="342900" algn="l">
              <a:spcBef>
                <a:spcPts val="600"/>
              </a:spcBef>
              <a:buFont typeface="Arial"/>
              <a:buAutoNum type="arabicPeriod"/>
            </a:pPr>
            <a:r>
              <a:rPr lang="en-US" sz="16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MT outputs tend to have shorter sentences and more conjunctions than OCN, likely due to </a:t>
            </a:r>
            <a:r>
              <a:rPr lang="en-US" sz="1600" b="1" dirty="0">
                <a:solidFill>
                  <a:schemeClr val="tx1"/>
                </a:solidFill>
                <a:sym typeface="Wingdings" panose="05000000000000000000" pitchFamily="2" charset="2"/>
              </a:rPr>
              <a:t>source interference</a:t>
            </a:r>
          </a:p>
          <a:p>
            <a:pPr marL="342900" algn="l">
              <a:spcBef>
                <a:spcPts val="600"/>
              </a:spcBef>
              <a:buFont typeface="Arial"/>
              <a:buAutoNum type="arabicPeriod"/>
            </a:pPr>
            <a:r>
              <a:rPr lang="en-US" sz="16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LLMs show</a:t>
            </a:r>
            <a:r>
              <a:rPr lang="en-US" sz="1600" b="1" dirty="0">
                <a:solidFill>
                  <a:schemeClr val="tx1"/>
                </a:solidFill>
                <a:sym typeface="Wingdings" panose="05000000000000000000" pitchFamily="2" charset="2"/>
              </a:rPr>
              <a:t> higher lexical diversity 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than NMTs, while NMTs use more </a:t>
            </a:r>
            <a:r>
              <a:rPr lang="en-US" sz="1600" b="1" dirty="0">
                <a:solidFill>
                  <a:schemeClr val="tx1"/>
                </a:solidFill>
                <a:sym typeface="Wingdings" panose="05000000000000000000" pitchFamily="2" charset="2"/>
              </a:rPr>
              <a:t>brackets</a:t>
            </a:r>
          </a:p>
          <a:p>
            <a:pPr marL="342900" algn="l">
              <a:spcBef>
                <a:spcPts val="600"/>
              </a:spcBef>
              <a:buFont typeface="Arial"/>
              <a:buAutoNum type="arabicPeriod"/>
            </a:pPr>
            <a:r>
              <a:rPr lang="en-US" sz="1600" b="1" dirty="0">
                <a:solidFill>
                  <a:schemeClr val="tx1"/>
                </a:solidFill>
                <a:sym typeface="Wingdings" panose="05000000000000000000" pitchFamily="2" charset="2"/>
              </a:rPr>
              <a:t>Model size 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may impact LLM output; </a:t>
            </a:r>
            <a:r>
              <a:rPr lang="en-US" sz="1600" b="1" dirty="0">
                <a:solidFill>
                  <a:schemeClr val="tx1"/>
                </a:solidFill>
                <a:sym typeface="Wingdings" panose="05000000000000000000" pitchFamily="2" charset="2"/>
              </a:rPr>
              <a:t>no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 clear stylistic gap between Chinese and foreign LLMs</a:t>
            </a:r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2"/>
          </p:nvPr>
        </p:nvSpPr>
        <p:spPr>
          <a:xfrm>
            <a:off x="4747099" y="1276993"/>
            <a:ext cx="4156425" cy="27881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n-US" altLang="zh-CN" sz="1600" dirty="0">
                <a:solidFill>
                  <a:srgbClr val="002060"/>
                </a:solidFill>
              </a:rPr>
              <a:t>Data: incorporate UGC, more langauge pair, and human translations</a:t>
            </a:r>
          </a:p>
          <a:p>
            <a:pPr marL="34290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n-US" sz="1600" dirty="0">
                <a:solidFill>
                  <a:srgbClr val="002060"/>
                </a:solidFill>
              </a:rPr>
              <a:t>Feature set: more balanced. More multi-layer. Reduce overlapping features.</a:t>
            </a:r>
          </a:p>
          <a:p>
            <a:pPr marL="34290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n-US" sz="1600" dirty="0">
                <a:solidFill>
                  <a:srgbClr val="002060"/>
                </a:solidFill>
              </a:rPr>
              <a:t>More exploration of salient features and also delve into the reason of such stylistic deviations.</a:t>
            </a:r>
          </a:p>
          <a:p>
            <a:pPr marL="34290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n-US" sz="1600" dirty="0">
                <a:solidFill>
                  <a:srgbClr val="002060"/>
                </a:solidFill>
              </a:rPr>
              <a:t>Prompt fine-tune may influence LLM output. </a:t>
            </a:r>
            <a:endParaRPr sz="1600" dirty="0">
              <a:solidFill>
                <a:srgbClr val="002060"/>
              </a:solidFill>
            </a:endParaRPr>
          </a:p>
        </p:txBody>
      </p:sp>
      <p:sp>
        <p:nvSpPr>
          <p:cNvPr id="135" name="Google Shape;13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l"/>
              <a:t>36</a:t>
            </a:fld>
            <a:endParaRPr/>
          </a:p>
        </p:txBody>
      </p:sp>
      <p:pic>
        <p:nvPicPr>
          <p:cNvPr id="2" name="图片 1" descr="徽标&#10;&#10;AI 生成的内容可能不正确。">
            <a:extLst>
              <a:ext uri="{FF2B5EF4-FFF2-40B4-BE49-F238E27FC236}">
                <a16:creationId xmlns:a16="http://schemas.microsoft.com/office/drawing/2014/main" id="{F24F7595-4338-5297-D359-E1F74D70C5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05" r="20611"/>
          <a:stretch/>
        </p:blipFill>
        <p:spPr>
          <a:xfrm>
            <a:off x="2026627" y="4252737"/>
            <a:ext cx="716573" cy="851749"/>
          </a:xfrm>
          <a:prstGeom prst="rect">
            <a:avLst/>
          </a:prstGeom>
        </p:spPr>
      </p:pic>
      <p:sp>
        <p:nvSpPr>
          <p:cNvPr id="3" name="Google Shape;132;p22">
            <a:extLst>
              <a:ext uri="{FF2B5EF4-FFF2-40B4-BE49-F238E27FC236}">
                <a16:creationId xmlns:a16="http://schemas.microsoft.com/office/drawing/2014/main" id="{A2A79857-C509-C7A4-C2B4-9AA46E9A6A1A}"/>
              </a:ext>
            </a:extLst>
          </p:cNvPr>
          <p:cNvSpPr txBox="1">
            <a:spLocks/>
          </p:cNvSpPr>
          <p:nvPr/>
        </p:nvSpPr>
        <p:spPr>
          <a:xfrm>
            <a:off x="4858324" y="361673"/>
            <a:ext cx="4045200" cy="664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3800"/>
              <a:buFont typeface="Arial"/>
              <a:buNone/>
              <a:defRPr sz="3800" b="0" i="0" u="sng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800"/>
              <a:buFont typeface="Alfa Slab One"/>
              <a:buNone/>
              <a:defRPr sz="38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800"/>
              <a:buFont typeface="Alfa Slab One"/>
              <a:buNone/>
              <a:defRPr sz="38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800"/>
              <a:buFont typeface="Alfa Slab One"/>
              <a:buNone/>
              <a:defRPr sz="38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800"/>
              <a:buFont typeface="Alfa Slab One"/>
              <a:buNone/>
              <a:defRPr sz="38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800"/>
              <a:buFont typeface="Alfa Slab One"/>
              <a:buNone/>
              <a:defRPr sz="38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800"/>
              <a:buFont typeface="Alfa Slab One"/>
              <a:buNone/>
              <a:defRPr sz="38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800"/>
              <a:buFont typeface="Alfa Slab One"/>
              <a:buNone/>
              <a:defRPr sz="38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800"/>
              <a:buFont typeface="Alfa Slab One"/>
              <a:buNone/>
              <a:defRPr sz="38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pPr algn="l"/>
            <a:r>
              <a:rPr lang="en-US" dirty="0"/>
              <a:t>Next step</a:t>
            </a:r>
          </a:p>
        </p:txBody>
      </p:sp>
      <p:sp>
        <p:nvSpPr>
          <p:cNvPr id="10" name="Google Shape;132;p22">
            <a:extLst>
              <a:ext uri="{FF2B5EF4-FFF2-40B4-BE49-F238E27FC236}">
                <a16:creationId xmlns:a16="http://schemas.microsoft.com/office/drawing/2014/main" id="{71D432F7-A0AB-416F-8774-CA1E7AB08A58}"/>
              </a:ext>
            </a:extLst>
          </p:cNvPr>
          <p:cNvSpPr txBox="1">
            <a:spLocks/>
          </p:cNvSpPr>
          <p:nvPr/>
        </p:nvSpPr>
        <p:spPr>
          <a:xfrm>
            <a:off x="4833302" y="660254"/>
            <a:ext cx="4045200" cy="664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3800"/>
              <a:buFont typeface="Arial"/>
              <a:buNone/>
              <a:defRPr sz="3800" b="0" i="0" u="sng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800"/>
              <a:buFont typeface="Alfa Slab One"/>
              <a:buNone/>
              <a:defRPr sz="38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800"/>
              <a:buFont typeface="Alfa Slab One"/>
              <a:buNone/>
              <a:defRPr sz="38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800"/>
              <a:buFont typeface="Alfa Slab One"/>
              <a:buNone/>
              <a:defRPr sz="38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800"/>
              <a:buFont typeface="Alfa Slab One"/>
              <a:buNone/>
              <a:defRPr sz="38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800"/>
              <a:buFont typeface="Alfa Slab One"/>
              <a:buNone/>
              <a:defRPr sz="38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800"/>
              <a:buFont typeface="Alfa Slab One"/>
              <a:buNone/>
              <a:defRPr sz="38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800"/>
              <a:buFont typeface="Alfa Slab One"/>
              <a:buNone/>
              <a:defRPr sz="38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800"/>
              <a:buFont typeface="Alfa Slab One"/>
              <a:buNone/>
              <a:defRPr sz="38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pPr algn="l"/>
            <a:r>
              <a:rPr lang="en-US" altLang="zh-CN" sz="1800" dirty="0"/>
              <a:t>(Limitation in a good way)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4" grpId="0" build="p"/>
      <p:bldP spid="3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l"/>
              <a:t>37</a:t>
            </a:fld>
            <a:endParaRPr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E6B4293-FA2C-8BEE-48CE-C4CA7CAD2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63" y="603149"/>
            <a:ext cx="1854295" cy="1968601"/>
          </a:xfrm>
          <a:prstGeom prst="rect">
            <a:avLst/>
          </a:prstGeom>
        </p:spPr>
      </p:pic>
      <p:pic>
        <p:nvPicPr>
          <p:cNvPr id="6" name="图片 5" descr="徽标&#10;&#10;AI 生成的内容可能不正确。">
            <a:extLst>
              <a:ext uri="{FF2B5EF4-FFF2-40B4-BE49-F238E27FC236}">
                <a16:creationId xmlns:a16="http://schemas.microsoft.com/office/drawing/2014/main" id="{DFC7DBF7-F17F-F336-58FE-81142036AC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305" r="20611"/>
          <a:stretch/>
        </p:blipFill>
        <p:spPr>
          <a:xfrm>
            <a:off x="2026627" y="4252737"/>
            <a:ext cx="716573" cy="851749"/>
          </a:xfrm>
          <a:prstGeom prst="rect">
            <a:avLst/>
          </a:prstGeom>
        </p:spPr>
      </p:pic>
      <p:sp>
        <p:nvSpPr>
          <p:cNvPr id="8" name="Google Shape;153;p25">
            <a:extLst>
              <a:ext uri="{FF2B5EF4-FFF2-40B4-BE49-F238E27FC236}">
                <a16:creationId xmlns:a16="http://schemas.microsoft.com/office/drawing/2014/main" id="{CA2A96F4-297A-5408-9126-A9BFFFC680BD}"/>
              </a:ext>
            </a:extLst>
          </p:cNvPr>
          <p:cNvSpPr txBox="1">
            <a:spLocks/>
          </p:cNvSpPr>
          <p:nvPr/>
        </p:nvSpPr>
        <p:spPr>
          <a:xfrm>
            <a:off x="1834541" y="1151269"/>
            <a:ext cx="2162065" cy="62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3200" dirty="0"/>
              <a:t>Thank You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6AAA3C0-291D-79B5-21D9-1C36BF9AF93F}"/>
              </a:ext>
            </a:extLst>
          </p:cNvPr>
          <p:cNvSpPr txBox="1"/>
          <p:nvPr/>
        </p:nvSpPr>
        <p:spPr>
          <a:xfrm>
            <a:off x="715943" y="1850421"/>
            <a:ext cx="4448103" cy="975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Delu Kong</a:t>
            </a:r>
            <a:r>
              <a:rPr kumimoji="0" lang="en-US" altLang="zh-CN" sz="1800" b="0" i="0" u="none" strike="noStrike" kern="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1,2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 Lieve Macken</a:t>
            </a:r>
            <a:r>
              <a:rPr kumimoji="0" lang="en-US" altLang="zh-CN" sz="1800" b="0" i="0" u="none" strike="noStrike" kern="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altLang="zh-CN" b="0" i="0" u="none" strike="noStrike" kern="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School of Foreign Studies, Tongji University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altLang="zh-CN" b="0" i="0" u="none" strike="noStrike" kern="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LT3, Ghent University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9E98A46-136B-C1F6-CB46-67E0B213F3A9}"/>
              </a:ext>
            </a:extLst>
          </p:cNvPr>
          <p:cNvSpPr txBox="1"/>
          <p:nvPr/>
        </p:nvSpPr>
        <p:spPr>
          <a:xfrm>
            <a:off x="2984368" y="4318587"/>
            <a:ext cx="46265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2400"/>
              <a:defRPr/>
            </a:pPr>
            <a:r>
              <a:rPr lang="en-US" altLang="zh-CN" sz="1400" dirty="0">
                <a:solidFill>
                  <a:schemeClr val="tx2">
                    <a:lumMod val="10000"/>
                  </a:schemeClr>
                </a:solidFill>
              </a:rPr>
              <a:t>Contact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</a:rPr>
              <a:t>:</a:t>
            </a:r>
            <a:r>
              <a:rPr lang="zh-CN" altLang="en-US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tx2">
                    <a:lumMod val="10000"/>
                  </a:schemeClr>
                </a:solidFill>
              </a:rPr>
              <a:t>kongdelu2009@hotmail.com</a:t>
            </a:r>
          </a:p>
        </p:txBody>
      </p:sp>
      <p:pic>
        <p:nvPicPr>
          <p:cNvPr id="4100" name="Picture 4" descr="Lieve Macken">
            <a:extLst>
              <a:ext uri="{FF2B5EF4-FFF2-40B4-BE49-F238E27FC236}">
                <a16:creationId xmlns:a16="http://schemas.microsoft.com/office/drawing/2014/main" id="{45CE4C9C-BB71-2F8B-DF1C-9B1C4348E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700" y="2899427"/>
            <a:ext cx="1157515" cy="115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aniel Kong">
            <a:extLst>
              <a:ext uri="{FF2B5EF4-FFF2-40B4-BE49-F238E27FC236}">
                <a16:creationId xmlns:a16="http://schemas.microsoft.com/office/drawing/2014/main" id="{BE45BC12-8C0C-D720-B6AE-A7028A8D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605" y="2899427"/>
            <a:ext cx="1157515" cy="115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副标题 2">
            <a:extLst>
              <a:ext uri="{FF2B5EF4-FFF2-40B4-BE49-F238E27FC236}">
                <a16:creationId xmlns:a16="http://schemas.microsoft.com/office/drawing/2014/main" id="{08D57631-F39D-21D6-D39B-8659875B7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0329" y="236092"/>
            <a:ext cx="8234680" cy="1028574"/>
          </a:xfrm>
        </p:spPr>
        <p:txBody>
          <a:bodyPr/>
          <a:lstStyle/>
          <a:p>
            <a:pPr marL="0"/>
            <a:r>
              <a:rPr lang="en-US" altLang="zh-CN" sz="1600" b="1" dirty="0"/>
              <a:t>“The purpose of Newspeak was not only to provide a medium of expression for the world‑view and mental habits proper to the devotees of Ingsoc, but to make all other modes of thought impossible.”  </a:t>
            </a:r>
            <a:r>
              <a:rPr lang="en-US" altLang="zh-CN" sz="1600" dirty="0"/>
              <a:t>— </a:t>
            </a:r>
            <a:r>
              <a:rPr lang="en-US" altLang="zh-CN" sz="1600" i="1" dirty="0"/>
              <a:t>George Orwell, 1984</a:t>
            </a:r>
            <a:endParaRPr lang="zh-CN" altLang="en-US" sz="1600" dirty="0"/>
          </a:p>
        </p:txBody>
      </p:sp>
      <p:sp>
        <p:nvSpPr>
          <p:cNvPr id="11" name="Google Shape;159;p26">
            <a:extLst>
              <a:ext uri="{FF2B5EF4-FFF2-40B4-BE49-F238E27FC236}">
                <a16:creationId xmlns:a16="http://schemas.microsoft.com/office/drawing/2014/main" id="{79402B8A-4C9A-474A-B3E4-8B99C6864CE9}"/>
              </a:ext>
            </a:extLst>
          </p:cNvPr>
          <p:cNvSpPr txBox="1">
            <a:spLocks/>
          </p:cNvSpPr>
          <p:nvPr/>
        </p:nvSpPr>
        <p:spPr>
          <a:xfrm>
            <a:off x="5685710" y="1278345"/>
            <a:ext cx="3113479" cy="93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3200" dirty="0"/>
              <a:t>And Questions?</a:t>
            </a:r>
          </a:p>
          <a:p>
            <a:pPr marL="0" indent="0"/>
            <a:endParaRPr lang="en-US" sz="1600" dirty="0"/>
          </a:p>
          <a:p>
            <a:pPr marL="0" indent="0"/>
            <a:r>
              <a:rPr lang="en-US" altLang="zh-CN" sz="1600" dirty="0"/>
              <a:t>(Be gentle, please)</a:t>
            </a:r>
            <a:r>
              <a:rPr lang="en-US" dirty="0"/>
              <a:t> </a:t>
            </a:r>
          </a:p>
        </p:txBody>
      </p:sp>
      <p:pic>
        <p:nvPicPr>
          <p:cNvPr id="13" name="Picture 2" descr="小黄人疑问表情素材图片免费下载-千库网">
            <a:extLst>
              <a:ext uri="{FF2B5EF4-FFF2-40B4-BE49-F238E27FC236}">
                <a16:creationId xmlns:a16="http://schemas.microsoft.com/office/drawing/2014/main" id="{B0E87E88-51C9-4ADE-9142-E5F6CBA12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45" y="2048527"/>
            <a:ext cx="582909" cy="61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159;p26">
            <a:extLst>
              <a:ext uri="{FF2B5EF4-FFF2-40B4-BE49-F238E27FC236}">
                <a16:creationId xmlns:a16="http://schemas.microsoft.com/office/drawing/2014/main" id="{7869418C-137F-4CD7-A799-34275BCA81B5}"/>
              </a:ext>
            </a:extLst>
          </p:cNvPr>
          <p:cNvSpPr txBox="1">
            <a:spLocks/>
          </p:cNvSpPr>
          <p:nvPr/>
        </p:nvSpPr>
        <p:spPr>
          <a:xfrm>
            <a:off x="5685710" y="2972380"/>
            <a:ext cx="3113479" cy="93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3200" dirty="0"/>
              <a:t>Reference</a:t>
            </a:r>
          </a:p>
          <a:p>
            <a:pPr marL="0" indent="0"/>
            <a:r>
              <a:rPr lang="en-US" altLang="zh-CN" sz="1600" dirty="0"/>
              <a:t>(Read our paper, </a:t>
            </a:r>
            <a:r>
              <a:rPr lang="en-US" altLang="zh-CN" sz="1600" dirty="0" err="1"/>
              <a:t>s.v.p.</a:t>
            </a:r>
            <a:r>
              <a:rPr lang="en-US" altLang="zh-CN" sz="1600" dirty="0"/>
              <a:t>)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F4F51EDC-EBD2-0606-BC87-829D361F9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>
            <a:extLst>
              <a:ext uri="{FF2B5EF4-FFF2-40B4-BE49-F238E27FC236}">
                <a16:creationId xmlns:a16="http://schemas.microsoft.com/office/drawing/2014/main" id="{3845639D-927C-F62A-D30F-884DCAE9B6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MT – A solved problem? </a:t>
            </a:r>
            <a:endParaRPr dirty="0"/>
          </a:p>
        </p:txBody>
      </p:sp>
      <p:sp>
        <p:nvSpPr>
          <p:cNvPr id="108" name="Google Shape;108;p18">
            <a:extLst>
              <a:ext uri="{FF2B5EF4-FFF2-40B4-BE49-F238E27FC236}">
                <a16:creationId xmlns:a16="http://schemas.microsoft.com/office/drawing/2014/main" id="{90BFEA37-5F62-2E64-C7CB-BCDEF30F3DD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l"/>
              <a:t>4</a:t>
            </a:fld>
            <a:endParaRPr/>
          </a:p>
        </p:txBody>
      </p:sp>
      <p:pic>
        <p:nvPicPr>
          <p:cNvPr id="2" name="图片 1" descr="徽标&#10;&#10;AI 生成的内容可能不正确。">
            <a:extLst>
              <a:ext uri="{FF2B5EF4-FFF2-40B4-BE49-F238E27FC236}">
                <a16:creationId xmlns:a16="http://schemas.microsoft.com/office/drawing/2014/main" id="{B2DA27EE-5346-1A67-3FAC-09A6DD1260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05" r="20611"/>
          <a:stretch/>
        </p:blipFill>
        <p:spPr>
          <a:xfrm>
            <a:off x="2026627" y="4252737"/>
            <a:ext cx="716573" cy="85174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86EDFA-B606-E4AA-7F47-ADD8CE21C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542" y="1152475"/>
            <a:ext cx="4209320" cy="3841481"/>
          </a:xfrm>
          <a:prstGeom prst="rect">
            <a:avLst/>
          </a:prstGeom>
        </p:spPr>
      </p:pic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51BDFC-7A50-4589-9A28-2A68A15B598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819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DDE298DF-7447-C3B0-4AE7-69F91FC5E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>
            <a:extLst>
              <a:ext uri="{FF2B5EF4-FFF2-40B4-BE49-F238E27FC236}">
                <a16:creationId xmlns:a16="http://schemas.microsoft.com/office/drawing/2014/main" id="{934DA6A1-5725-F46B-7338-D01EBA9D4E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47211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Not in </a:t>
            </a:r>
            <a:r>
              <a:rPr lang="en-US" altLang="zh-CN" sz="2900" dirty="0"/>
              <a:t>the</a:t>
            </a:r>
            <a:r>
              <a:rPr lang="en-US" altLang="zh-CN" dirty="0"/>
              <a:t> case of </a:t>
            </a:r>
            <a:r>
              <a:rPr lang="en-US" altLang="zh-CN" b="1" dirty="0"/>
              <a:t>MTese</a:t>
            </a:r>
            <a:endParaRPr b="1" dirty="0"/>
          </a:p>
        </p:txBody>
      </p:sp>
      <p:sp>
        <p:nvSpPr>
          <p:cNvPr id="108" name="Google Shape;108;p18">
            <a:extLst>
              <a:ext uri="{FF2B5EF4-FFF2-40B4-BE49-F238E27FC236}">
                <a16:creationId xmlns:a16="http://schemas.microsoft.com/office/drawing/2014/main" id="{52525D1F-DA15-BC77-089C-568DF8836B7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l"/>
              <a:t>5</a:t>
            </a:fld>
            <a:endParaRPr/>
          </a:p>
        </p:txBody>
      </p:sp>
      <p:pic>
        <p:nvPicPr>
          <p:cNvPr id="2" name="图片 1" descr="徽标&#10;&#10;AI 生成的内容可能不正确。">
            <a:extLst>
              <a:ext uri="{FF2B5EF4-FFF2-40B4-BE49-F238E27FC236}">
                <a16:creationId xmlns:a16="http://schemas.microsoft.com/office/drawing/2014/main" id="{99EFC1BD-02FD-85EF-DCA8-9F6832A5C9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05" r="20611"/>
          <a:stretch/>
        </p:blipFill>
        <p:spPr>
          <a:xfrm>
            <a:off x="2026627" y="4252737"/>
            <a:ext cx="716573" cy="851749"/>
          </a:xfrm>
          <a:prstGeom prst="rect">
            <a:avLst/>
          </a:prstGeom>
        </p:spPr>
      </p:pic>
      <p:pic>
        <p:nvPicPr>
          <p:cNvPr id="4" name="图片 3" descr="图形用户界面, 文本, 应用程序, 电子邮件&#10;&#10;AI 生成的内容可能不正确。">
            <a:extLst>
              <a:ext uri="{FF2B5EF4-FFF2-40B4-BE49-F238E27FC236}">
                <a16:creationId xmlns:a16="http://schemas.microsoft.com/office/drawing/2014/main" id="{91250137-E7C4-96DA-6006-32A27F22A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14" y="1067645"/>
            <a:ext cx="5720611" cy="3989172"/>
          </a:xfrm>
          <a:prstGeom prst="rect">
            <a:avLst/>
          </a:prstGeom>
        </p:spPr>
      </p:pic>
      <p:sp>
        <p:nvSpPr>
          <p:cNvPr id="7" name="文本占位符 5">
            <a:extLst>
              <a:ext uri="{FF2B5EF4-FFF2-40B4-BE49-F238E27FC236}">
                <a16:creationId xmlns:a16="http://schemas.microsoft.com/office/drawing/2014/main" id="{4DFAE168-06CB-03E2-176A-7CFC5D27C68F}"/>
              </a:ext>
            </a:extLst>
          </p:cNvPr>
          <p:cNvSpPr txBox="1">
            <a:spLocks/>
          </p:cNvSpPr>
          <p:nvPr/>
        </p:nvSpPr>
        <p:spPr>
          <a:xfrm>
            <a:off x="6045760" y="1619267"/>
            <a:ext cx="3001105" cy="171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lnSpc>
                <a:spcPct val="150000"/>
              </a:lnSpc>
              <a:buNone/>
            </a:pPr>
            <a:r>
              <a:rPr lang="en-US" altLang="zh-CN" dirty="0"/>
              <a:t>Douban, a Chinese platform like Goodreads, collects cyber-reader’s comments of all sorts of books.</a:t>
            </a:r>
          </a:p>
        </p:txBody>
      </p:sp>
      <p:pic>
        <p:nvPicPr>
          <p:cNvPr id="10" name="图形 9" descr="上一步 纯色填充">
            <a:extLst>
              <a:ext uri="{FF2B5EF4-FFF2-40B4-BE49-F238E27FC236}">
                <a16:creationId xmlns:a16="http://schemas.microsoft.com/office/drawing/2014/main" id="{B19EB175-E857-3323-82A4-0DCB0C2EE1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97129">
            <a:off x="5766171" y="4023520"/>
            <a:ext cx="893318" cy="89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89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68F0A8E2-6332-A081-CE68-45CEA60E4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>
            <a:extLst>
              <a:ext uri="{FF2B5EF4-FFF2-40B4-BE49-F238E27FC236}">
                <a16:creationId xmlns:a16="http://schemas.microsoft.com/office/drawing/2014/main" id="{9C4297D5-2239-7C60-7A5F-45457C4097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1" dirty="0"/>
              <a:t>MTese</a:t>
            </a:r>
            <a:endParaRPr dirty="0"/>
          </a:p>
        </p:txBody>
      </p:sp>
      <p:sp>
        <p:nvSpPr>
          <p:cNvPr id="108" name="Google Shape;108;p18">
            <a:extLst>
              <a:ext uri="{FF2B5EF4-FFF2-40B4-BE49-F238E27FC236}">
                <a16:creationId xmlns:a16="http://schemas.microsoft.com/office/drawing/2014/main" id="{DFB35855-68F2-7F04-EE21-F4AA87FBD8B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l"/>
              <a:t>6</a:t>
            </a:fld>
            <a:endParaRPr/>
          </a:p>
        </p:txBody>
      </p:sp>
      <p:pic>
        <p:nvPicPr>
          <p:cNvPr id="2" name="图片 1" descr="徽标&#10;&#10;AI 生成的内容可能不正确。">
            <a:extLst>
              <a:ext uri="{FF2B5EF4-FFF2-40B4-BE49-F238E27FC236}">
                <a16:creationId xmlns:a16="http://schemas.microsoft.com/office/drawing/2014/main" id="{FFB82B22-42C3-31D1-E688-A94C037644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05" r="20611"/>
          <a:stretch/>
        </p:blipFill>
        <p:spPr>
          <a:xfrm>
            <a:off x="2026627" y="4252737"/>
            <a:ext cx="716573" cy="85174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719EF4A-420A-46EF-A86B-2D09924CC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392" y="1075725"/>
            <a:ext cx="5482835" cy="3796481"/>
          </a:xfrm>
          <a:prstGeom prst="rect">
            <a:avLst/>
          </a:prstGeom>
        </p:spPr>
      </p:pic>
      <p:pic>
        <p:nvPicPr>
          <p:cNvPr id="12" name="图片 11" descr="图形用户界面, 文本, 应用程序, 电子邮件&#10;&#10;AI 生成的内容可能不正确。">
            <a:extLst>
              <a:ext uri="{FF2B5EF4-FFF2-40B4-BE49-F238E27FC236}">
                <a16:creationId xmlns:a16="http://schemas.microsoft.com/office/drawing/2014/main" id="{A94576B6-7495-3E0D-5D21-C64490689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0976" y="1017725"/>
            <a:ext cx="7179366" cy="3912482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7CDF121C-8E62-4C3F-EDBB-FDED1DFA52C4}"/>
              </a:ext>
            </a:extLst>
          </p:cNvPr>
          <p:cNvSpPr/>
          <p:nvPr/>
        </p:nvSpPr>
        <p:spPr>
          <a:xfrm>
            <a:off x="1088708" y="1993947"/>
            <a:ext cx="6684935" cy="13927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</a:rPr>
              <a:t>What is MTese exactly?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</a:rPr>
              <a:t>Can we identify MTese through quantitative method? 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8C0DB6A-CC71-4331-B852-7ECFB5941E50}"/>
              </a:ext>
            </a:extLst>
          </p:cNvPr>
          <p:cNvSpPr txBox="1"/>
          <p:nvPr/>
        </p:nvSpPr>
        <p:spPr>
          <a:xfrm>
            <a:off x="1494606" y="491072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000" u="sng" dirty="0">
                <a:solidFill>
                  <a:srgbClr val="1E64C8"/>
                </a:solidFill>
              </a:rPr>
              <a:t> under the spotlight</a:t>
            </a:r>
            <a:endParaRPr lang="zh-CN" altLang="en-US" sz="3000" u="sng" dirty="0">
              <a:solidFill>
                <a:srgbClr val="1E64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110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944AEA6B-B754-ECA1-272F-3D87F3477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>
            <a:extLst>
              <a:ext uri="{FF2B5EF4-FFF2-40B4-BE49-F238E27FC236}">
                <a16:creationId xmlns:a16="http://schemas.microsoft.com/office/drawing/2014/main" id="{FE87C166-2FD8-C33A-EC6C-B320A8F1F2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1" dirty="0"/>
              <a:t>Translationese</a:t>
            </a:r>
            <a:endParaRPr dirty="0"/>
          </a:p>
        </p:txBody>
      </p:sp>
      <p:sp>
        <p:nvSpPr>
          <p:cNvPr id="108" name="Google Shape;108;p18">
            <a:extLst>
              <a:ext uri="{FF2B5EF4-FFF2-40B4-BE49-F238E27FC236}">
                <a16:creationId xmlns:a16="http://schemas.microsoft.com/office/drawing/2014/main" id="{18E4E67A-A68F-9B3D-70EE-5C3B8ABB3E6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l"/>
              <a:t>7</a:t>
            </a:fld>
            <a:endParaRPr/>
          </a:p>
        </p:txBody>
      </p:sp>
      <p:pic>
        <p:nvPicPr>
          <p:cNvPr id="2" name="图片 1" descr="徽标&#10;&#10;AI 生成的内容可能不正确。">
            <a:extLst>
              <a:ext uri="{FF2B5EF4-FFF2-40B4-BE49-F238E27FC236}">
                <a16:creationId xmlns:a16="http://schemas.microsoft.com/office/drawing/2014/main" id="{3E899111-76E3-03EB-1D0D-8740744638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05" r="20611"/>
          <a:stretch/>
        </p:blipFill>
        <p:spPr>
          <a:xfrm>
            <a:off x="2026627" y="4252737"/>
            <a:ext cx="716573" cy="851749"/>
          </a:xfrm>
          <a:prstGeom prst="rect">
            <a:avLst/>
          </a:prstGeom>
        </p:spPr>
      </p:pic>
      <p:pic>
        <p:nvPicPr>
          <p:cNvPr id="7" name="图形 6" descr="拿着标志的女人">
            <a:extLst>
              <a:ext uri="{FF2B5EF4-FFF2-40B4-BE49-F238E27FC236}">
                <a16:creationId xmlns:a16="http://schemas.microsoft.com/office/drawing/2014/main" id="{2EAC18B7-DB63-6310-3401-A2D94051CE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5525" y="1177872"/>
            <a:ext cx="1771908" cy="313293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7EB01A5-9E64-FEFE-B8DD-8DE6A27B35E5}"/>
              </a:ext>
            </a:extLst>
          </p:cNvPr>
          <p:cNvSpPr txBox="1"/>
          <p:nvPr/>
        </p:nvSpPr>
        <p:spPr>
          <a:xfrm>
            <a:off x="747183" y="211008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MTese ?</a:t>
            </a:r>
            <a:endParaRPr lang="zh-CN" altLang="en-US" sz="2400" b="1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D09C75D-5572-9504-F0FE-EB3747F5DD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2" b="17694"/>
          <a:stretch/>
        </p:blipFill>
        <p:spPr bwMode="auto">
          <a:xfrm>
            <a:off x="3253317" y="418902"/>
            <a:ext cx="5143500" cy="335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89C094B-D57C-02B9-4FBD-5CAC8EC4D026}"/>
              </a:ext>
            </a:extLst>
          </p:cNvPr>
          <p:cNvSpPr txBox="1"/>
          <p:nvPr/>
        </p:nvSpPr>
        <p:spPr>
          <a:xfrm>
            <a:off x="3520090" y="3770490"/>
            <a:ext cx="48485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Translationese: 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systematic influence of a source language on the target language during translation.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obscurity and footprints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452831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36EC30D4-1873-461C-98E5-349909EFE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>
            <a:extLst>
              <a:ext uri="{FF2B5EF4-FFF2-40B4-BE49-F238E27FC236}">
                <a16:creationId xmlns:a16="http://schemas.microsoft.com/office/drawing/2014/main" id="{02FDC2DD-96D2-2867-6EF8-4A554B9D74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1" dirty="0"/>
              <a:t>MTese defined</a:t>
            </a:r>
            <a:endParaRPr dirty="0"/>
          </a:p>
        </p:txBody>
      </p:sp>
      <p:sp>
        <p:nvSpPr>
          <p:cNvPr id="108" name="Google Shape;108;p18">
            <a:extLst>
              <a:ext uri="{FF2B5EF4-FFF2-40B4-BE49-F238E27FC236}">
                <a16:creationId xmlns:a16="http://schemas.microsoft.com/office/drawing/2014/main" id="{9E7F759B-50D5-1D7E-487A-4B5BFDD114E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l"/>
              <a:t>8</a:t>
            </a:fld>
            <a:endParaRPr/>
          </a:p>
        </p:txBody>
      </p:sp>
      <p:pic>
        <p:nvPicPr>
          <p:cNvPr id="2" name="图片 1" descr="徽标&#10;&#10;AI 生成的内容可能不正确。">
            <a:extLst>
              <a:ext uri="{FF2B5EF4-FFF2-40B4-BE49-F238E27FC236}">
                <a16:creationId xmlns:a16="http://schemas.microsoft.com/office/drawing/2014/main" id="{C321ADD6-CE56-A4A0-1F45-FA8BC4FD4B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05" r="20611"/>
          <a:stretch/>
        </p:blipFill>
        <p:spPr>
          <a:xfrm>
            <a:off x="2026627" y="4252737"/>
            <a:ext cx="716573" cy="85174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52E9713-AB81-DB7F-093E-3E7BD6AB50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6917"/>
          <a:stretch>
            <a:fillRect/>
          </a:stretch>
        </p:blipFill>
        <p:spPr bwMode="auto">
          <a:xfrm>
            <a:off x="3338249" y="1090101"/>
            <a:ext cx="4962537" cy="35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1B19637-D72C-1DB7-B0D3-3070FB041433}"/>
              </a:ext>
            </a:extLst>
          </p:cNvPr>
          <p:cNvSpPr txBox="1"/>
          <p:nvPr/>
        </p:nvSpPr>
        <p:spPr>
          <a:xfrm>
            <a:off x="3766476" y="900025"/>
            <a:ext cx="4848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Comparing</a:t>
            </a:r>
            <a:r>
              <a:rPr lang="en-US" altLang="zh-CN" b="1" dirty="0"/>
              <a:t> Machine Translationese </a:t>
            </a:r>
            <a:r>
              <a:rPr lang="en-US" altLang="zh-CN" dirty="0"/>
              <a:t>Definitions</a:t>
            </a:r>
            <a:r>
              <a:rPr lang="en-US" altLang="zh-CN" b="1" dirty="0"/>
              <a:t>  </a:t>
            </a:r>
            <a:endParaRPr lang="zh-CN" altLang="en-US" dirty="0"/>
          </a:p>
        </p:txBody>
      </p:sp>
      <p:pic>
        <p:nvPicPr>
          <p:cNvPr id="4" name="图形 3" descr="拿着标志的女人">
            <a:extLst>
              <a:ext uri="{FF2B5EF4-FFF2-40B4-BE49-F238E27FC236}">
                <a16:creationId xmlns:a16="http://schemas.microsoft.com/office/drawing/2014/main" id="{9FF083D0-3CA8-C76F-81F1-E0B304B495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5525" y="1177872"/>
            <a:ext cx="1771908" cy="313293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5EF1666-9EF6-2452-1B62-7B65FA9758BD}"/>
              </a:ext>
            </a:extLst>
          </p:cNvPr>
          <p:cNvSpPr txBox="1"/>
          <p:nvPr/>
        </p:nvSpPr>
        <p:spPr>
          <a:xfrm>
            <a:off x="747183" y="211008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MTese ?</a:t>
            </a:r>
            <a:endParaRPr lang="zh-CN" altLang="en-US" sz="2400" b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46F9156-F24A-941E-9572-295E74C4649C}"/>
              </a:ext>
            </a:extLst>
          </p:cNvPr>
          <p:cNvSpPr/>
          <p:nvPr/>
        </p:nvSpPr>
        <p:spPr>
          <a:xfrm>
            <a:off x="3194756" y="1247423"/>
            <a:ext cx="2641600" cy="3177822"/>
          </a:xfrm>
          <a:prstGeom prst="rect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形 9" descr="举起双手的女人">
            <a:extLst>
              <a:ext uri="{FF2B5EF4-FFF2-40B4-BE49-F238E27FC236}">
                <a16:creationId xmlns:a16="http://schemas.microsoft.com/office/drawing/2014/main" id="{19FB4DB8-69F8-C262-ACB6-CC7EFF0C33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7963761" y="1815810"/>
            <a:ext cx="988245" cy="619748"/>
          </a:xfrm>
          <a:prstGeom prst="rect">
            <a:avLst/>
          </a:prstGeom>
        </p:spPr>
      </p:pic>
      <p:pic>
        <p:nvPicPr>
          <p:cNvPr id="12" name="图形 11" descr="一个长着辫子的男人">
            <a:extLst>
              <a:ext uri="{FF2B5EF4-FFF2-40B4-BE49-F238E27FC236}">
                <a16:creationId xmlns:a16="http://schemas.microsoft.com/office/drawing/2014/main" id="{AE87A058-22D3-E0E4-C6FA-F5540F6304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8313365" y="1440057"/>
            <a:ext cx="435919" cy="445489"/>
          </a:xfrm>
          <a:prstGeom prst="rect">
            <a:avLst/>
          </a:prstGeom>
        </p:spPr>
      </p:pic>
      <p:pic>
        <p:nvPicPr>
          <p:cNvPr id="14" name="图形 13" descr="闭着眼睛的笑脸">
            <a:extLst>
              <a:ext uri="{FF2B5EF4-FFF2-40B4-BE49-F238E27FC236}">
                <a16:creationId xmlns:a16="http://schemas.microsoft.com/office/drawing/2014/main" id="{9640DB3D-C691-AD5A-DB5D-46D857C849B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8385189" y="1662802"/>
            <a:ext cx="174537" cy="19509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1BB9B7CF-8758-187F-891C-87C790F5B2AD}"/>
              </a:ext>
            </a:extLst>
          </p:cNvPr>
          <p:cNvSpPr txBox="1"/>
          <p:nvPr/>
        </p:nvSpPr>
        <p:spPr>
          <a:xfrm>
            <a:off x="8043430" y="2404398"/>
            <a:ext cx="106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Lack funding</a:t>
            </a:r>
          </a:p>
          <a:p>
            <a:r>
              <a:rPr lang="en-US" altLang="zh-CN" sz="1200" dirty="0"/>
              <a:t>Maybe later</a:t>
            </a:r>
            <a:endParaRPr lang="zh-CN" altLang="en-US" sz="1200" dirty="0"/>
          </a:p>
        </p:txBody>
      </p:sp>
      <p:pic>
        <p:nvPicPr>
          <p:cNvPr id="17" name="图形 16" descr="上一步 纯色填充">
            <a:extLst>
              <a:ext uri="{FF2B5EF4-FFF2-40B4-BE49-F238E27FC236}">
                <a16:creationId xmlns:a16="http://schemas.microsoft.com/office/drawing/2014/main" id="{425BB385-E802-4E4D-E418-7DC1C3006C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8472076">
            <a:off x="7592087" y="1512362"/>
            <a:ext cx="630134" cy="63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41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43B44FC1-BA2F-2744-E45B-332F3EDEF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>
            <a:extLst>
              <a:ext uri="{FF2B5EF4-FFF2-40B4-BE49-F238E27FC236}">
                <a16:creationId xmlns:a16="http://schemas.microsoft.com/office/drawing/2014/main" id="{11897252-D288-088A-A4BD-2D605CC5AA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Related research</a:t>
            </a:r>
            <a:endParaRPr dirty="0"/>
          </a:p>
        </p:txBody>
      </p:sp>
      <p:sp>
        <p:nvSpPr>
          <p:cNvPr id="108" name="Google Shape;108;p18">
            <a:extLst>
              <a:ext uri="{FF2B5EF4-FFF2-40B4-BE49-F238E27FC236}">
                <a16:creationId xmlns:a16="http://schemas.microsoft.com/office/drawing/2014/main" id="{C794E838-126B-2ADC-6D6B-AE4B578FA11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l"/>
              <a:t>9</a:t>
            </a:fld>
            <a:endParaRPr/>
          </a:p>
        </p:txBody>
      </p:sp>
      <p:pic>
        <p:nvPicPr>
          <p:cNvPr id="2" name="图片 1" descr="徽标&#10;&#10;AI 生成的内容可能不正确。">
            <a:extLst>
              <a:ext uri="{FF2B5EF4-FFF2-40B4-BE49-F238E27FC236}">
                <a16:creationId xmlns:a16="http://schemas.microsoft.com/office/drawing/2014/main" id="{8C544EE9-DF1B-0CBF-A954-1D1D9ADA3C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05" r="20611"/>
          <a:stretch/>
        </p:blipFill>
        <p:spPr>
          <a:xfrm>
            <a:off x="2026627" y="4252737"/>
            <a:ext cx="716573" cy="85174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BF785FE-93CE-2ED5-25D7-9FA7B81077B1}"/>
              </a:ext>
            </a:extLst>
          </p:cNvPr>
          <p:cNvSpPr txBox="1"/>
          <p:nvPr/>
        </p:nvSpPr>
        <p:spPr>
          <a:xfrm>
            <a:off x="189412" y="1236950"/>
            <a:ext cx="3680691" cy="2866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317500">
              <a:lnSpc>
                <a:spcPct val="115000"/>
              </a:lnSpc>
              <a:buClr>
                <a:schemeClr val="tx1"/>
              </a:buClr>
              <a:buSzPts val="1400"/>
              <a:buFont typeface="Wingdings" panose="05000000000000000000" pitchFamily="2" charset="2"/>
              <a:buChar char="u"/>
              <a:defRPr b="1"/>
            </a:lvl1pPr>
            <a:lvl2pPr marL="914400" indent="-304800">
              <a:lnSpc>
                <a:spcPct val="115000"/>
              </a:lnSpc>
              <a:spcBef>
                <a:spcPts val="1600"/>
              </a:spcBef>
              <a:buSzPts val="1200"/>
              <a:buChar char="○"/>
              <a:defRPr sz="1200"/>
            </a:lvl2pPr>
            <a:lvl3pPr marL="1371600" indent="-304800">
              <a:lnSpc>
                <a:spcPct val="115000"/>
              </a:lnSpc>
              <a:spcBef>
                <a:spcPts val="1600"/>
              </a:spcBef>
              <a:buSzPts val="1200"/>
              <a:buChar char="■"/>
              <a:defRPr sz="1200"/>
            </a:lvl3pPr>
            <a:lvl4pPr marL="1828800" indent="-304800">
              <a:lnSpc>
                <a:spcPct val="115000"/>
              </a:lnSpc>
              <a:spcBef>
                <a:spcPts val="1600"/>
              </a:spcBef>
              <a:buSzPts val="1200"/>
              <a:buChar char="●"/>
              <a:defRPr sz="1200"/>
            </a:lvl4pPr>
            <a:lvl5pPr marL="2286000" indent="-304800">
              <a:lnSpc>
                <a:spcPct val="115000"/>
              </a:lnSpc>
              <a:spcBef>
                <a:spcPts val="1600"/>
              </a:spcBef>
              <a:buSzPts val="1200"/>
              <a:buChar char="○"/>
              <a:defRPr sz="1200"/>
            </a:lvl5pPr>
            <a:lvl6pPr marL="2743200" indent="-304800">
              <a:lnSpc>
                <a:spcPct val="115000"/>
              </a:lnSpc>
              <a:spcBef>
                <a:spcPts val="1600"/>
              </a:spcBef>
              <a:buSzPts val="1200"/>
              <a:buChar char="■"/>
              <a:defRPr sz="1200"/>
            </a:lvl6pPr>
            <a:lvl7pPr marL="3200400" indent="-304800">
              <a:lnSpc>
                <a:spcPct val="115000"/>
              </a:lnSpc>
              <a:spcBef>
                <a:spcPts val="1600"/>
              </a:spcBef>
              <a:buSzPts val="1200"/>
              <a:buChar char="●"/>
              <a:defRPr sz="1200"/>
            </a:lvl7pPr>
            <a:lvl8pPr marL="3657600" indent="-304800">
              <a:lnSpc>
                <a:spcPct val="115000"/>
              </a:lnSpc>
              <a:spcBef>
                <a:spcPts val="1600"/>
              </a:spcBef>
              <a:buSzPts val="1200"/>
              <a:buChar char="○"/>
              <a:defRPr sz="1200"/>
            </a:lvl8pPr>
            <a:lvl9pPr marL="4114800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lang="en-US" altLang="zh-CN" b="0" dirty="0"/>
          </a:p>
          <a:p>
            <a:r>
              <a:rPr lang="en-US" altLang="zh-CN" b="0" dirty="0"/>
              <a:t>MTese can be distinguished by using </a:t>
            </a:r>
            <a:r>
              <a:rPr lang="en-US" altLang="zh-CN" dirty="0"/>
              <a:t>a set of features</a:t>
            </a:r>
            <a:r>
              <a:rPr lang="en-US" altLang="zh-CN" b="0" dirty="0"/>
              <a:t> to compare the original and the translated.</a:t>
            </a:r>
            <a:br>
              <a:rPr lang="en-US" altLang="zh-CN" b="0" dirty="0"/>
            </a:br>
            <a:endParaRPr lang="en-US" altLang="zh-CN" b="0" dirty="0"/>
          </a:p>
          <a:p>
            <a:r>
              <a:rPr lang="en-US" altLang="zh-CN" b="0" dirty="0"/>
              <a:t>MTese shows difference in </a:t>
            </a:r>
            <a:r>
              <a:rPr lang="en-US" altLang="zh-CN" dirty="0"/>
              <a:t>lexical </a:t>
            </a:r>
            <a:r>
              <a:rPr lang="en-US" altLang="zh-CN" b="0" dirty="0"/>
              <a:t>perspective</a:t>
            </a:r>
            <a:r>
              <a:rPr lang="en-US" altLang="zh-CN" dirty="0"/>
              <a:t> </a:t>
            </a:r>
            <a:r>
              <a:rPr lang="en-US" altLang="zh-CN" b="0" dirty="0"/>
              <a:t>(richness, diversity) and </a:t>
            </a:r>
            <a:r>
              <a:rPr lang="en-US" altLang="zh-CN" dirty="0"/>
              <a:t>syntactical</a:t>
            </a:r>
            <a:r>
              <a:rPr lang="en-US" altLang="zh-CN" b="0" dirty="0"/>
              <a:t> level (length). </a:t>
            </a:r>
          </a:p>
          <a:p>
            <a:endParaRPr lang="en-US" altLang="zh-CN" b="0" dirty="0"/>
          </a:p>
          <a:p>
            <a:r>
              <a:rPr lang="en-US" altLang="zh-CN" dirty="0"/>
              <a:t>Language pairs </a:t>
            </a:r>
            <a:r>
              <a:rPr lang="en-US" altLang="zh-CN" b="0" dirty="0"/>
              <a:t>(distance) influence the manifestation of MTese.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54E31047-490A-73C0-3930-43E1824475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663417"/>
              </p:ext>
            </p:extLst>
          </p:nvPr>
        </p:nvGraphicFramePr>
        <p:xfrm>
          <a:off x="4707346" y="76498"/>
          <a:ext cx="4348480" cy="49905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6046">
                  <a:extLst>
                    <a:ext uri="{9D8B030D-6E8A-4147-A177-3AD203B41FA5}">
                      <a16:colId xmlns:a16="http://schemas.microsoft.com/office/drawing/2014/main" val="2928142318"/>
                    </a:ext>
                  </a:extLst>
                </a:gridCol>
                <a:gridCol w="619932">
                  <a:extLst>
                    <a:ext uri="{9D8B030D-6E8A-4147-A177-3AD203B41FA5}">
                      <a16:colId xmlns:a16="http://schemas.microsoft.com/office/drawing/2014/main" val="3990825086"/>
                    </a:ext>
                  </a:extLst>
                </a:gridCol>
                <a:gridCol w="702590">
                  <a:extLst>
                    <a:ext uri="{9D8B030D-6E8A-4147-A177-3AD203B41FA5}">
                      <a16:colId xmlns:a16="http://schemas.microsoft.com/office/drawing/2014/main" val="2328841474"/>
                    </a:ext>
                  </a:extLst>
                </a:gridCol>
                <a:gridCol w="2329912">
                  <a:extLst>
                    <a:ext uri="{9D8B030D-6E8A-4147-A177-3AD203B41FA5}">
                      <a16:colId xmlns:a16="http://schemas.microsoft.com/office/drawing/2014/main" val="2142875217"/>
                    </a:ext>
                  </a:extLst>
                </a:gridCol>
              </a:tblGrid>
              <a:tr h="397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Author(s) &amp; Year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Translation Engine(s)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Language Pair(s)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Key Findings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extLst>
                  <a:ext uri="{0D108BD9-81ED-4DB2-BD59-A6C34878D82A}">
                    <a16:rowId xmlns:a16="http://schemas.microsoft.com/office/drawing/2014/main" val="2430913031"/>
                  </a:ext>
                </a:extLst>
              </a:tr>
              <a:tr h="2647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Daems et al. (2017)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Statistical MT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Multiple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Post-</a:t>
                      </a:r>
                      <a:r>
                        <a:rPr lang="en-US" sz="800" u="none" strike="noStrike" dirty="0" err="1">
                          <a:effectLst/>
                        </a:rPr>
                        <a:t>editese</a:t>
                      </a:r>
                      <a:r>
                        <a:rPr lang="en-US" sz="800" u="none" strike="noStrike" dirty="0">
                          <a:effectLst/>
                        </a:rPr>
                        <a:t> computationally detectable despite comparable human quality ratings.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extLst>
                  <a:ext uri="{0D108BD9-81ED-4DB2-BD59-A6C34878D82A}">
                    <a16:rowId xmlns:a16="http://schemas.microsoft.com/office/drawing/2014/main" val="1587709231"/>
                  </a:ext>
                </a:extLst>
              </a:tr>
              <a:tr h="3970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Toral et al. (2018)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SMT, Neural MT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English → Catalan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NMT post-editing: 36% productivity gain, 23% fewer keystrokes vs. SMT (18%, 9%).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extLst>
                  <a:ext uri="{0D108BD9-81ED-4DB2-BD59-A6C34878D82A}">
                    <a16:rowId xmlns:a16="http://schemas.microsoft.com/office/drawing/2014/main" val="1828296717"/>
                  </a:ext>
                </a:extLst>
              </a:tr>
              <a:tr h="3970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Vanmassenhove et al. (2019)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General MT systems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Multiple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MT fails to render lexical diversity. Algorithmic bias reduces linguistic richness.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extLst>
                  <a:ext uri="{0D108BD9-81ED-4DB2-BD59-A6C34878D82A}">
                    <a16:rowId xmlns:a16="http://schemas.microsoft.com/office/drawing/2014/main" val="4095176674"/>
                  </a:ext>
                </a:extLst>
              </a:tr>
              <a:tr h="5294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Toral (2019)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Statistical MT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Multiple (5 directions)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Post-</a:t>
                      </a:r>
                      <a:r>
                        <a:rPr lang="en-US" sz="800" u="none" strike="noStrike" dirty="0" err="1">
                          <a:effectLst/>
                        </a:rPr>
                        <a:t>editese</a:t>
                      </a:r>
                      <a:r>
                        <a:rPr lang="en-US" sz="800" u="none" strike="noStrike" dirty="0">
                          <a:effectLst/>
                        </a:rPr>
                        <a:t> is "exacerbated translationese" - simpler, normalized, with higher source interference.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extLst>
                  <a:ext uri="{0D108BD9-81ED-4DB2-BD59-A6C34878D82A}">
                    <a16:rowId xmlns:a16="http://schemas.microsoft.com/office/drawing/2014/main" val="222939331"/>
                  </a:ext>
                </a:extLst>
              </a:tr>
              <a:tr h="3970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Castilho et al. (2019)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General MT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Multiple domains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Post-</a:t>
                      </a:r>
                      <a:r>
                        <a:rPr lang="en-US" sz="800" u="none" strike="noStrike" dirty="0" err="1">
                          <a:effectLst/>
                        </a:rPr>
                        <a:t>editese</a:t>
                      </a:r>
                      <a:r>
                        <a:rPr lang="en-US" sz="800" u="none" strike="noStrike" dirty="0">
                          <a:effectLst/>
                        </a:rPr>
                        <a:t> varies by PE level, translator skill, domain. Light PE shows stronger features.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extLst>
                  <a:ext uri="{0D108BD9-81ED-4DB2-BD59-A6C34878D82A}">
                    <a16:rowId xmlns:a16="http://schemas.microsoft.com/office/drawing/2014/main" val="1548701234"/>
                  </a:ext>
                </a:extLst>
              </a:tr>
              <a:tr h="3970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Vanmassenhove et al. (2021)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SMT, Neural MT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English → French/Spanish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All MT paradigms show lexical and syntactic impoverishment due to algorithmic bias.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extLst>
                  <a:ext uri="{0D108BD9-81ED-4DB2-BD59-A6C34878D82A}">
                    <a16:rowId xmlns:a16="http://schemas.microsoft.com/office/drawing/2014/main" val="2048612221"/>
                  </a:ext>
                </a:extLst>
              </a:tr>
              <a:tr h="529409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De Clercq et al. (2021)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Google, DeepL, eTranslation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English → French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MT texts deviate from originals in sentence length, n-grams, lexical diversity. Systems show distinct characteristics.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extLst>
                  <a:ext uri="{0D108BD9-81ED-4DB2-BD59-A6C34878D82A}">
                    <a16:rowId xmlns:a16="http://schemas.microsoft.com/office/drawing/2014/main" val="267815174"/>
                  </a:ext>
                </a:extLst>
              </a:tr>
              <a:tr h="3970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Ni et al. (2022)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Various MT systems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Multiple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Training-test direction match significantly affects MT performance. Translationese confounds evaluation.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extLst>
                  <a:ext uri="{0D108BD9-81ED-4DB2-BD59-A6C34878D82A}">
                    <a16:rowId xmlns:a16="http://schemas.microsoft.com/office/drawing/2014/main" val="2631881515"/>
                  </a:ext>
                </a:extLst>
              </a:tr>
              <a:tr h="3970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Jiang &amp; Niu (2023)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Google Translate, DeepL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Chinese → English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Machine translationese differs from human translationese in discourse coherence. Google and </a:t>
                      </a:r>
                      <a:r>
                        <a:rPr lang="en-US" sz="800" u="none" strike="noStrike" dirty="0" err="1">
                          <a:effectLst/>
                        </a:rPr>
                        <a:t>DeepL</a:t>
                      </a:r>
                      <a:r>
                        <a:rPr lang="en-US" sz="800" u="none" strike="noStrike" dirty="0">
                          <a:effectLst/>
                        </a:rPr>
                        <a:t> show unique but not significantly different features.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extLst>
                  <a:ext uri="{0D108BD9-81ED-4DB2-BD59-A6C34878D82A}">
                    <a16:rowId xmlns:a16="http://schemas.microsoft.com/office/drawing/2014/main" val="763744022"/>
                  </a:ext>
                </a:extLst>
              </a:tr>
              <a:tr h="3970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Jimenez-Crespo (2023)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Neural MT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Multiple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Proposes neutral "NMT language" terminology and probabilistic approach to translation features.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extLst>
                  <a:ext uri="{0D108BD9-81ED-4DB2-BD59-A6C34878D82A}">
                    <a16:rowId xmlns:a16="http://schemas.microsoft.com/office/drawing/2014/main" val="1085663616"/>
                  </a:ext>
                </a:extLst>
              </a:tr>
              <a:tr h="3970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Rybicki (2025)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err="1">
                          <a:effectLst/>
                        </a:rPr>
                        <a:t>DeepL</a:t>
                      </a:r>
                      <a:r>
                        <a:rPr lang="en-US" sz="800" u="none" strike="noStrike" dirty="0">
                          <a:effectLst/>
                        </a:rPr>
                        <a:t>, Google Translate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French → English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Sentence length distribution better distinguishes machine vs. human translation than stylometric analysis.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2837" marR="2837" marT="2837" marB="0" anchor="ctr"/>
                </a:tc>
                <a:extLst>
                  <a:ext uri="{0D108BD9-81ED-4DB2-BD59-A6C34878D82A}">
                    <a16:rowId xmlns:a16="http://schemas.microsoft.com/office/drawing/2014/main" val="3290547368"/>
                  </a:ext>
                </a:extLst>
              </a:tr>
            </a:tbl>
          </a:graphicData>
        </a:graphic>
      </p:graphicFrame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A4EBBB67-CA49-B423-D966-E5BDE81C17A9}"/>
              </a:ext>
            </a:extLst>
          </p:cNvPr>
          <p:cNvCxnSpPr/>
          <p:nvPr/>
        </p:nvCxnSpPr>
        <p:spPr>
          <a:xfrm flipH="1">
            <a:off x="4045058" y="604434"/>
            <a:ext cx="662288" cy="1245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4C2D67AF-32A7-662F-197B-302B17EA2139}"/>
              </a:ext>
            </a:extLst>
          </p:cNvPr>
          <p:cNvCxnSpPr>
            <a:cxnSpLocks/>
          </p:cNvCxnSpPr>
          <p:nvPr/>
        </p:nvCxnSpPr>
        <p:spPr>
          <a:xfrm flipH="1">
            <a:off x="4045058" y="960582"/>
            <a:ext cx="662288" cy="955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E5B1474E-82FD-17C0-6DE1-E8EA7D622459}"/>
              </a:ext>
            </a:extLst>
          </p:cNvPr>
          <p:cNvCxnSpPr>
            <a:cxnSpLocks/>
          </p:cNvCxnSpPr>
          <p:nvPr/>
        </p:nvCxnSpPr>
        <p:spPr>
          <a:xfrm flipH="1" flipV="1">
            <a:off x="4045058" y="1901643"/>
            <a:ext cx="662288" cy="768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形 14" descr="书签 纯色填充">
            <a:extLst>
              <a:ext uri="{FF2B5EF4-FFF2-40B4-BE49-F238E27FC236}">
                <a16:creationId xmlns:a16="http://schemas.microsoft.com/office/drawing/2014/main" id="{BD22F458-241B-40FE-00EC-CB3C18E25D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8274" y="1654859"/>
            <a:ext cx="493568" cy="493568"/>
          </a:xfrm>
          <a:prstGeom prst="rect">
            <a:avLst/>
          </a:prstGeom>
        </p:spPr>
      </p:pic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CF2FD622-2F43-2CDB-50BA-C93FD6860E80}"/>
              </a:ext>
            </a:extLst>
          </p:cNvPr>
          <p:cNvCxnSpPr>
            <a:cxnSpLocks/>
          </p:cNvCxnSpPr>
          <p:nvPr/>
        </p:nvCxnSpPr>
        <p:spPr>
          <a:xfrm flipH="1">
            <a:off x="4045058" y="1316730"/>
            <a:ext cx="662288" cy="1444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58DB559A-EDCA-604D-61ED-4066E46D1C13}"/>
              </a:ext>
            </a:extLst>
          </p:cNvPr>
          <p:cNvCxnSpPr>
            <a:cxnSpLocks/>
          </p:cNvCxnSpPr>
          <p:nvPr/>
        </p:nvCxnSpPr>
        <p:spPr>
          <a:xfrm flipH="1">
            <a:off x="4077855" y="1792126"/>
            <a:ext cx="629491" cy="968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E09CB09A-CEAB-4FFA-D38D-E2436A61BE83}"/>
              </a:ext>
            </a:extLst>
          </p:cNvPr>
          <p:cNvCxnSpPr>
            <a:cxnSpLocks/>
          </p:cNvCxnSpPr>
          <p:nvPr/>
        </p:nvCxnSpPr>
        <p:spPr>
          <a:xfrm flipH="1" flipV="1">
            <a:off x="4054056" y="2761090"/>
            <a:ext cx="653290" cy="365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19D63886-53FA-C118-B3D6-0082098E19C5}"/>
              </a:ext>
            </a:extLst>
          </p:cNvPr>
          <p:cNvCxnSpPr>
            <a:cxnSpLocks/>
          </p:cNvCxnSpPr>
          <p:nvPr/>
        </p:nvCxnSpPr>
        <p:spPr>
          <a:xfrm flipH="1" flipV="1">
            <a:off x="4068859" y="2780637"/>
            <a:ext cx="638487" cy="2079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84F15AEC-4317-742B-A3A6-63F0FA61F5A8}"/>
              </a:ext>
            </a:extLst>
          </p:cNvPr>
          <p:cNvCxnSpPr>
            <a:cxnSpLocks/>
          </p:cNvCxnSpPr>
          <p:nvPr/>
        </p:nvCxnSpPr>
        <p:spPr>
          <a:xfrm flipH="1">
            <a:off x="4045058" y="2276608"/>
            <a:ext cx="657789" cy="1428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形 21" descr="书签 纯色填充">
            <a:extLst>
              <a:ext uri="{FF2B5EF4-FFF2-40B4-BE49-F238E27FC236}">
                <a16:creationId xmlns:a16="http://schemas.microsoft.com/office/drawing/2014/main" id="{CEB0555D-FDD3-40B4-72CC-4E28A78A20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8274" y="2514306"/>
            <a:ext cx="493568" cy="493568"/>
          </a:xfrm>
          <a:prstGeom prst="rect">
            <a:avLst/>
          </a:prstGeom>
        </p:spPr>
      </p:pic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EF2EFC55-72A1-3EBA-4904-9C628CE079DE}"/>
              </a:ext>
            </a:extLst>
          </p:cNvPr>
          <p:cNvCxnSpPr>
            <a:cxnSpLocks/>
          </p:cNvCxnSpPr>
          <p:nvPr/>
        </p:nvCxnSpPr>
        <p:spPr>
          <a:xfrm flipH="1">
            <a:off x="4034191" y="3576969"/>
            <a:ext cx="668656" cy="114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01DFDA7F-877A-FE4A-7B55-CBA90F4C0D5D}"/>
              </a:ext>
            </a:extLst>
          </p:cNvPr>
          <p:cNvCxnSpPr>
            <a:cxnSpLocks/>
          </p:cNvCxnSpPr>
          <p:nvPr/>
        </p:nvCxnSpPr>
        <p:spPr>
          <a:xfrm flipH="1" flipV="1">
            <a:off x="4054056" y="3752910"/>
            <a:ext cx="648791" cy="282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0E46EAFF-9A9F-56D4-F59C-F6D2475F5AD6}"/>
              </a:ext>
            </a:extLst>
          </p:cNvPr>
          <p:cNvCxnSpPr>
            <a:cxnSpLocks/>
          </p:cNvCxnSpPr>
          <p:nvPr/>
        </p:nvCxnSpPr>
        <p:spPr>
          <a:xfrm flipH="1" flipV="1">
            <a:off x="4054056" y="3711252"/>
            <a:ext cx="664157" cy="791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图形 36" descr="书签 纯色填充">
            <a:extLst>
              <a:ext uri="{FF2B5EF4-FFF2-40B4-BE49-F238E27FC236}">
                <a16:creationId xmlns:a16="http://schemas.microsoft.com/office/drawing/2014/main" id="{9B057770-780E-D9B3-7C4C-188629E8F5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8274" y="3457874"/>
            <a:ext cx="493568" cy="49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40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8.6|21.7|16.4|2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8.6|21.7|16.4|2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9.2|37.3|2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9.2|37.3|2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22.1|11.5|3.3|0.4|0.4|0|4.2|1.3|0.1|0.2"/>
</p:tagLst>
</file>

<file path=ppt/theme/theme1.xml><?xml version="1.0" encoding="utf-8"?>
<a:theme xmlns:a="http://schemas.openxmlformats.org/drawingml/2006/main" name="UGent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8760</TotalTime>
  <Words>2260</Words>
  <Application>Microsoft Office PowerPoint</Application>
  <PresentationFormat>全屏显示(16:9)</PresentationFormat>
  <Paragraphs>373</Paragraphs>
  <Slides>37</Slides>
  <Notes>37</Notes>
  <HiddenSlides>1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3" baseType="lpstr">
      <vt:lpstr>Proxima Nova</vt:lpstr>
      <vt:lpstr>等线</vt:lpstr>
      <vt:lpstr>Wingdings</vt:lpstr>
      <vt:lpstr>Alfa Slab One</vt:lpstr>
      <vt:lpstr>Arial</vt:lpstr>
      <vt:lpstr>UGent</vt:lpstr>
      <vt:lpstr>Decoding Machine Translationese  in English-Chinese News: LLMs vs. NMTs</vt:lpstr>
      <vt:lpstr>Content </vt:lpstr>
      <vt:lpstr>Introduction</vt:lpstr>
      <vt:lpstr>MT – A solved problem? </vt:lpstr>
      <vt:lpstr>Not in the case of MTese</vt:lpstr>
      <vt:lpstr>MTese</vt:lpstr>
      <vt:lpstr>Translationese</vt:lpstr>
      <vt:lpstr>MTese defined</vt:lpstr>
      <vt:lpstr>Related research</vt:lpstr>
      <vt:lpstr>Gaps and Questions</vt:lpstr>
      <vt:lpstr>Methodology</vt:lpstr>
      <vt:lpstr>Data – OCN &amp; OEN</vt:lpstr>
      <vt:lpstr>Data - NMTs</vt:lpstr>
      <vt:lpstr>Data - LLMs</vt:lpstr>
      <vt:lpstr>Feature set – Total 236 features</vt:lpstr>
      <vt:lpstr>Algorithms</vt:lpstr>
      <vt:lpstr>Results</vt:lpstr>
      <vt:lpstr>Classification </vt:lpstr>
      <vt:lpstr>Classification </vt:lpstr>
      <vt:lpstr>Classification (Pair-wise)</vt:lpstr>
      <vt:lpstr>Classification (Pair-wise)</vt:lpstr>
      <vt:lpstr>Clustering</vt:lpstr>
      <vt:lpstr>Discussion</vt:lpstr>
      <vt:lpstr>OCN vs. MTs</vt:lpstr>
      <vt:lpstr>OCN vs. MTs</vt:lpstr>
      <vt:lpstr>OCN vs. MTs</vt:lpstr>
      <vt:lpstr>OCN vs. MTs</vt:lpstr>
      <vt:lpstr>NMTs vs. LLMs</vt:lpstr>
      <vt:lpstr>NMTs vs. LLMs</vt:lpstr>
      <vt:lpstr>PowerPoint 演示文稿</vt:lpstr>
      <vt:lpstr>PowerPoint 演示文稿</vt:lpstr>
      <vt:lpstr>MT-tailored LLM better?</vt:lpstr>
      <vt:lpstr>Chinese vs. Foreign</vt:lpstr>
      <vt:lpstr>Chinese vs. Foreign</vt:lpstr>
      <vt:lpstr>Conclusion</vt:lpstr>
      <vt:lpstr>Take-aways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do not edit this template  Create a copy via File&gt; create copy &gt; all slides</dc:title>
  <cp:lastModifiedBy>Daniel</cp:lastModifiedBy>
  <cp:revision>26</cp:revision>
  <dcterms:modified xsi:type="dcterms:W3CDTF">2025-06-24T22:01:01Z</dcterms:modified>
</cp:coreProperties>
</file>