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31"/>
  </p:notesMasterIdLst>
  <p:sldIdLst>
    <p:sldId id="256" r:id="rId2"/>
    <p:sldId id="257" r:id="rId3"/>
    <p:sldId id="259" r:id="rId4"/>
    <p:sldId id="275" r:id="rId5"/>
    <p:sldId id="276" r:id="rId6"/>
    <p:sldId id="277" r:id="rId7"/>
    <p:sldId id="274" r:id="rId8"/>
    <p:sldId id="279" r:id="rId9"/>
    <p:sldId id="278" r:id="rId10"/>
    <p:sldId id="280" r:id="rId11"/>
    <p:sldId id="270" r:id="rId12"/>
    <p:sldId id="281" r:id="rId13"/>
    <p:sldId id="284" r:id="rId14"/>
    <p:sldId id="282" r:id="rId15"/>
    <p:sldId id="283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3" r:id="rId24"/>
    <p:sldId id="294" r:id="rId25"/>
    <p:sldId id="295" r:id="rId26"/>
    <p:sldId id="296" r:id="rId27"/>
    <p:sldId id="262" r:id="rId28"/>
    <p:sldId id="265" r:id="rId29"/>
    <p:sldId id="266" r:id="rId30"/>
  </p:sldIdLst>
  <p:sldSz cx="9144000" cy="5143500" type="screen16x9"/>
  <p:notesSz cx="6858000" cy="9144000"/>
  <p:embeddedFontLst>
    <p:embeddedFont>
      <p:font typeface="Proxima Nova" panose="02010600030101010101" charset="0"/>
      <p:regular r:id="rId32"/>
      <p:bold r:id="rId33"/>
      <p:italic r:id="rId34"/>
      <p:bold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B776BE-EF78-4659-855A-756FCC7DAADD}" v="28" dt="2025-06-23T10:05:02.638"/>
  </p1510:revLst>
</p1510:revInfo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3137" autoAdjust="0"/>
  </p:normalViewPr>
  <p:slideViewPr>
    <p:cSldViewPr snapToGrid="0" showGuides="1">
      <p:cViewPr varScale="1">
        <p:scale>
          <a:sx n="89" d="100"/>
          <a:sy n="89" d="100"/>
        </p:scale>
        <p:origin x="855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孔 德璐" userId="47c0889a6967e63a" providerId="LiveId" clId="{DEB776BE-EF78-4659-855A-756FCC7DAADD}"/>
    <pc:docChg chg="undo custSel modSld">
      <pc:chgData name="孔 德璐" userId="47c0889a6967e63a" providerId="LiveId" clId="{DEB776BE-EF78-4659-855A-756FCC7DAADD}" dt="2025-06-23T17:34:56.799" v="166" actId="14100"/>
      <pc:docMkLst>
        <pc:docMk/>
      </pc:docMkLst>
      <pc:sldChg chg="modSp mod">
        <pc:chgData name="孔 德璐" userId="47c0889a6967e63a" providerId="LiveId" clId="{DEB776BE-EF78-4659-855A-756FCC7DAADD}" dt="2025-06-23T17:34:56.799" v="166" actId="14100"/>
        <pc:sldMkLst>
          <pc:docMk/>
          <pc:sldMk cId="0" sldId="262"/>
        </pc:sldMkLst>
        <pc:spChg chg="mod">
          <ac:chgData name="孔 德璐" userId="47c0889a6967e63a" providerId="LiveId" clId="{DEB776BE-EF78-4659-855A-756FCC7DAADD}" dt="2025-06-23T17:34:56.799" v="166" actId="14100"/>
          <ac:spMkLst>
            <pc:docMk/>
            <pc:sldMk cId="0" sldId="262"/>
            <ac:spMk id="133" creationId="{00000000-0000-0000-0000-000000000000}"/>
          </ac:spMkLst>
        </pc:spChg>
        <pc:spChg chg="mod">
          <ac:chgData name="孔 德璐" userId="47c0889a6967e63a" providerId="LiveId" clId="{DEB776BE-EF78-4659-855A-756FCC7DAADD}" dt="2025-06-23T17:32:49.275" v="164" actId="1076"/>
          <ac:spMkLst>
            <pc:docMk/>
            <pc:sldMk cId="0" sldId="262"/>
            <ac:spMk id="134" creationId="{00000000-0000-0000-0000-000000000000}"/>
          </ac:spMkLst>
        </pc:spChg>
      </pc:sldChg>
      <pc:sldChg chg="modSp mod">
        <pc:chgData name="孔 德璐" userId="47c0889a6967e63a" providerId="LiveId" clId="{DEB776BE-EF78-4659-855A-756FCC7DAADD}" dt="2025-06-23T08:07:00.071" v="72" actId="20577"/>
        <pc:sldMkLst>
          <pc:docMk/>
          <pc:sldMk cId="0" sldId="265"/>
        </pc:sldMkLst>
        <pc:spChg chg="mod">
          <ac:chgData name="孔 德璐" userId="47c0889a6967e63a" providerId="LiveId" clId="{DEB776BE-EF78-4659-855A-756FCC7DAADD}" dt="2025-06-23T08:07:00.071" v="72" actId="20577"/>
          <ac:spMkLst>
            <pc:docMk/>
            <pc:sldMk cId="0" sldId="265"/>
            <ac:spMk id="14" creationId="{79E98A46-136B-C1F6-CB46-67E0B213F3A9}"/>
          </ac:spMkLst>
        </pc:spChg>
      </pc:sldChg>
      <pc:sldChg chg="modSp mod">
        <pc:chgData name="孔 德璐" userId="47c0889a6967e63a" providerId="LiveId" clId="{DEB776BE-EF78-4659-855A-756FCC7DAADD}" dt="2025-06-23T07:24:32.358" v="50" actId="20577"/>
        <pc:sldMkLst>
          <pc:docMk/>
          <pc:sldMk cId="0" sldId="266"/>
        </pc:sldMkLst>
        <pc:spChg chg="mod">
          <ac:chgData name="孔 德璐" userId="47c0889a6967e63a" providerId="LiveId" clId="{DEB776BE-EF78-4659-855A-756FCC7DAADD}" dt="2025-06-23T07:22:52.769" v="28" actId="20577"/>
          <ac:spMkLst>
            <pc:docMk/>
            <pc:sldMk cId="0" sldId="266"/>
            <ac:spMk id="2" creationId="{30F47557-F3D6-8615-F3CC-E838A2C4A71C}"/>
          </ac:spMkLst>
        </pc:spChg>
        <pc:spChg chg="mod">
          <ac:chgData name="孔 德璐" userId="47c0889a6967e63a" providerId="LiveId" clId="{DEB776BE-EF78-4659-855A-756FCC7DAADD}" dt="2025-06-23T07:24:32.358" v="50" actId="20577"/>
          <ac:spMkLst>
            <pc:docMk/>
            <pc:sldMk cId="0" sldId="266"/>
            <ac:spMk id="159" creationId="{00000000-0000-0000-0000-000000000000}"/>
          </ac:spMkLst>
        </pc:spChg>
      </pc:sldChg>
      <pc:sldChg chg="modSp">
        <pc:chgData name="孔 德璐" userId="47c0889a6967e63a" providerId="LiveId" clId="{DEB776BE-EF78-4659-855A-756FCC7DAADD}" dt="2025-06-23T10:04:50.120" v="150" actId="20577"/>
        <pc:sldMkLst>
          <pc:docMk/>
          <pc:sldMk cId="1189995164" sldId="270"/>
        </pc:sldMkLst>
        <pc:spChg chg="mod">
          <ac:chgData name="孔 德璐" userId="47c0889a6967e63a" providerId="LiveId" clId="{DEB776BE-EF78-4659-855A-756FCC7DAADD}" dt="2025-06-23T10:04:50.120" v="150" actId="20577"/>
          <ac:spMkLst>
            <pc:docMk/>
            <pc:sldMk cId="1189995164" sldId="270"/>
            <ac:spMk id="17" creationId="{DF0F9F5F-F305-7494-4713-3010DAC95425}"/>
          </ac:spMkLst>
        </pc:spChg>
      </pc:sldChg>
      <pc:sldChg chg="modSp mod">
        <pc:chgData name="孔 德璐" userId="47c0889a6967e63a" providerId="LiveId" clId="{DEB776BE-EF78-4659-855A-756FCC7DAADD}" dt="2025-06-23T10:05:02.645" v="163" actId="313"/>
        <pc:sldMkLst>
          <pc:docMk/>
          <pc:sldMk cId="2261826780" sldId="277"/>
        </pc:sldMkLst>
        <pc:spChg chg="mod">
          <ac:chgData name="孔 德璐" userId="47c0889a6967e63a" providerId="LiveId" clId="{DEB776BE-EF78-4659-855A-756FCC7DAADD}" dt="2025-06-23T10:05:02.645" v="163" actId="313"/>
          <ac:spMkLst>
            <pc:docMk/>
            <pc:sldMk cId="2261826780" sldId="277"/>
            <ac:spMk id="7" creationId="{8DA2FE98-C340-86C4-5D81-A8DBC3C3CF55}"/>
          </ac:spMkLst>
        </pc:spChg>
      </pc:sldChg>
      <pc:sldChg chg="modSp mod">
        <pc:chgData name="孔 德璐" userId="47c0889a6967e63a" providerId="LiveId" clId="{DEB776BE-EF78-4659-855A-756FCC7DAADD}" dt="2025-06-23T07:16:29.413" v="0" actId="1076"/>
        <pc:sldMkLst>
          <pc:docMk/>
          <pc:sldMk cId="1712440365" sldId="279"/>
        </pc:sldMkLst>
        <pc:spChg chg="mod">
          <ac:chgData name="孔 德璐" userId="47c0889a6967e63a" providerId="LiveId" clId="{DEB776BE-EF78-4659-855A-756FCC7DAADD}" dt="2025-06-23T07:16:29.413" v="0" actId="1076"/>
          <ac:spMkLst>
            <pc:docMk/>
            <pc:sldMk cId="1712440365" sldId="279"/>
            <ac:spMk id="105" creationId="{11897252-D288-088A-A4BD-2D605CC5AA16}"/>
          </ac:spMkLst>
        </pc:spChg>
      </pc:sldChg>
      <pc:sldChg chg="addSp modSp mod modAnim">
        <pc:chgData name="孔 德璐" userId="47c0889a6967e63a" providerId="LiveId" clId="{DEB776BE-EF78-4659-855A-756FCC7DAADD}" dt="2025-06-23T08:39:44.043" v="144"/>
        <pc:sldMkLst>
          <pc:docMk/>
          <pc:sldMk cId="566613244" sldId="288"/>
        </pc:sldMkLst>
        <pc:spChg chg="add mod">
          <ac:chgData name="孔 德璐" userId="47c0889a6967e63a" providerId="LiveId" clId="{DEB776BE-EF78-4659-855A-756FCC7DAADD}" dt="2025-06-23T08:39:16.744" v="141" actId="1076"/>
          <ac:spMkLst>
            <pc:docMk/>
            <pc:sldMk cId="566613244" sldId="288"/>
            <ac:spMk id="3" creationId="{12469E37-6C22-4BEF-8BBE-9938E56C4C56}"/>
          </ac:spMkLst>
        </pc:spChg>
      </pc:sldChg>
      <pc:sldChg chg="mod modShow">
        <pc:chgData name="孔 德璐" userId="47c0889a6967e63a" providerId="LiveId" clId="{DEB776BE-EF78-4659-855A-756FCC7DAADD}" dt="2025-06-23T09:36:50.348" v="147" actId="729"/>
        <pc:sldMkLst>
          <pc:docMk/>
          <pc:sldMk cId="307448245" sldId="290"/>
        </pc:sldMkLst>
      </pc:sldChg>
      <pc:sldChg chg="modSp mod modShow">
        <pc:chgData name="孔 德璐" userId="47c0889a6967e63a" providerId="LiveId" clId="{DEB776BE-EF78-4659-855A-756FCC7DAADD}" dt="2025-06-23T09:37:04.041" v="148" actId="729"/>
        <pc:sldMkLst>
          <pc:docMk/>
          <pc:sldMk cId="1735560572" sldId="291"/>
        </pc:sldMkLst>
        <pc:spChg chg="mod">
          <ac:chgData name="孔 德璐" userId="47c0889a6967e63a" providerId="LiveId" clId="{DEB776BE-EF78-4659-855A-756FCC7DAADD}" dt="2025-06-23T08:15:58.088" v="73" actId="113"/>
          <ac:spMkLst>
            <pc:docMk/>
            <pc:sldMk cId="1735560572" sldId="291"/>
            <ac:spMk id="16" creationId="{943BFCB6-0911-90AA-FA4F-05A712D51483}"/>
          </ac:spMkLst>
        </pc:spChg>
        <pc:spChg chg="mod">
          <ac:chgData name="孔 德璐" userId="47c0889a6967e63a" providerId="LiveId" clId="{DEB776BE-EF78-4659-855A-756FCC7DAADD}" dt="2025-06-23T09:32:43.560" v="146" actId="1076"/>
          <ac:spMkLst>
            <pc:docMk/>
            <pc:sldMk cId="1735560572" sldId="291"/>
            <ac:spMk id="18" creationId="{6AB59BD6-8BBD-1427-8E14-FA5C60D1607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30CF1E-DF8E-4189-A213-37205F09CCBA}" type="doc">
      <dgm:prSet loTypeId="urn:microsoft.com/office/officeart/2005/8/layout/hierarchy3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CN" altLang="en-US"/>
        </a:p>
      </dgm:t>
    </dgm:pt>
    <dgm:pt modelId="{917FF1A9-DCD3-46C9-B157-527EA854FC44}">
      <dgm:prSet phldrT="[文本]"/>
      <dgm:spPr/>
      <dgm:t>
        <a:bodyPr/>
        <a:lstStyle/>
        <a:p>
          <a:r>
            <a:rPr lang="en-US" altLang="zh-CN" dirty="0"/>
            <a:t>Generic</a:t>
          </a:r>
          <a:endParaRPr lang="zh-CN" altLang="en-US" dirty="0"/>
        </a:p>
      </dgm:t>
    </dgm:pt>
    <dgm:pt modelId="{24A0DA81-ED53-40CE-B03C-39E69BAA2600}" type="parTrans" cxnId="{39CBD98B-22EB-4FBF-96C2-B8720DE7A6E3}">
      <dgm:prSet/>
      <dgm:spPr/>
      <dgm:t>
        <a:bodyPr/>
        <a:lstStyle/>
        <a:p>
          <a:endParaRPr lang="zh-CN" altLang="en-US"/>
        </a:p>
      </dgm:t>
    </dgm:pt>
    <dgm:pt modelId="{3B1F5B95-BAC0-4205-8EF7-3495A929F9C5}" type="sibTrans" cxnId="{39CBD98B-22EB-4FBF-96C2-B8720DE7A6E3}">
      <dgm:prSet/>
      <dgm:spPr/>
      <dgm:t>
        <a:bodyPr/>
        <a:lstStyle/>
        <a:p>
          <a:endParaRPr lang="zh-CN" altLang="en-US"/>
        </a:p>
      </dgm:t>
    </dgm:pt>
    <dgm:pt modelId="{62DAF1C8-43AC-4CDF-B6DE-5A21F4FCF803}">
      <dgm:prSet phldrT="[文本]"/>
      <dgm:spPr/>
      <dgm:t>
        <a:bodyPr/>
        <a:lstStyle/>
        <a:p>
          <a:r>
            <a:rPr lang="en-US" altLang="zh-CN" dirty="0">
              <a:solidFill>
                <a:schemeClr val="accent6">
                  <a:lumMod val="50000"/>
                </a:schemeClr>
              </a:solidFill>
            </a:rPr>
            <a:t>Lexical (69)</a:t>
          </a:r>
          <a:endParaRPr lang="zh-CN" alt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5A26C381-324A-4F6E-8816-3ECB62999FF7}" type="parTrans" cxnId="{52A3FDB9-A66B-4FFC-BB0A-49E6840B08F7}">
      <dgm:prSet/>
      <dgm:spPr/>
      <dgm:t>
        <a:bodyPr/>
        <a:lstStyle/>
        <a:p>
          <a:endParaRPr lang="zh-CN" altLang="en-US"/>
        </a:p>
      </dgm:t>
    </dgm:pt>
    <dgm:pt modelId="{0F56C8C9-0E7D-4DDA-A3D2-85AC38B40098}" type="sibTrans" cxnId="{52A3FDB9-A66B-4FFC-BB0A-49E6840B08F7}">
      <dgm:prSet/>
      <dgm:spPr/>
      <dgm:t>
        <a:bodyPr/>
        <a:lstStyle/>
        <a:p>
          <a:endParaRPr lang="zh-CN" altLang="en-US"/>
        </a:p>
      </dgm:t>
    </dgm:pt>
    <dgm:pt modelId="{F01A3211-2717-4772-AC77-59F0D1E57BE4}">
      <dgm:prSet phldrT="[文本]" custT="1"/>
      <dgm:spPr/>
      <dgm:t>
        <a:bodyPr/>
        <a:lstStyle/>
        <a:p>
          <a:r>
            <a:rPr lang="en-US" altLang="zh-CN" sz="1400" kern="1200" dirty="0">
              <a:solidFill>
                <a:srgbClr val="FFAB40">
                  <a:lumMod val="50000"/>
                </a:srgbClr>
              </a:solidFill>
              <a:latin typeface="Arial"/>
              <a:ea typeface="宋体" panose="02010600030101010101" pitchFamily="2" charset="-122"/>
              <a:cs typeface="+mn-cs"/>
            </a:rPr>
            <a:t>N-gram (309)</a:t>
          </a:r>
          <a:endParaRPr lang="zh-CN" altLang="en-US" sz="1400" kern="1200" dirty="0">
            <a:solidFill>
              <a:srgbClr val="FFAB40">
                <a:lumMod val="50000"/>
              </a:srgbClr>
            </a:solidFill>
            <a:latin typeface="Arial"/>
            <a:ea typeface="宋体" panose="02010600030101010101" pitchFamily="2" charset="-122"/>
            <a:cs typeface="+mn-cs"/>
          </a:endParaRPr>
        </a:p>
      </dgm:t>
    </dgm:pt>
    <dgm:pt modelId="{E3CF34C9-7552-40E7-9176-504468CDD4C2}" type="parTrans" cxnId="{91E4E390-84CD-4451-9D6E-250DC05004D4}">
      <dgm:prSet/>
      <dgm:spPr/>
      <dgm:t>
        <a:bodyPr/>
        <a:lstStyle/>
        <a:p>
          <a:endParaRPr lang="zh-CN" altLang="en-US"/>
        </a:p>
      </dgm:t>
    </dgm:pt>
    <dgm:pt modelId="{F12BE60F-26AD-40DB-8D21-77BD4AFCA822}" type="sibTrans" cxnId="{91E4E390-84CD-4451-9D6E-250DC05004D4}">
      <dgm:prSet/>
      <dgm:spPr/>
      <dgm:t>
        <a:bodyPr/>
        <a:lstStyle/>
        <a:p>
          <a:endParaRPr lang="zh-CN" altLang="en-US"/>
        </a:p>
      </dgm:t>
    </dgm:pt>
    <dgm:pt modelId="{B4355DF4-3D9D-4807-A55D-794DEF41312D}">
      <dgm:prSet phldrT="[文本]"/>
      <dgm:spPr/>
      <dgm:t>
        <a:bodyPr/>
        <a:lstStyle/>
        <a:p>
          <a:r>
            <a:rPr lang="en-US" altLang="zh-CN" dirty="0"/>
            <a:t>TTR</a:t>
          </a:r>
          <a:r>
            <a:rPr lang="zh-CN" altLang="en-US" dirty="0"/>
            <a:t>，</a:t>
          </a:r>
          <a:r>
            <a:rPr lang="en-US" altLang="zh-CN" dirty="0" err="1"/>
            <a:t>AvgWordLength</a:t>
          </a:r>
          <a:r>
            <a:rPr lang="en-US" altLang="zh-CN" dirty="0"/>
            <a:t>, MTLD, Noun, Verbs, Pron, Idioms…</a:t>
          </a:r>
          <a:endParaRPr lang="zh-CN" altLang="en-US" dirty="0"/>
        </a:p>
      </dgm:t>
    </dgm:pt>
    <dgm:pt modelId="{E6273962-380D-43E3-B11F-74A5378AC191}" type="parTrans" cxnId="{15B7136B-B669-457D-9E41-4FB383F9BA3D}">
      <dgm:prSet/>
      <dgm:spPr/>
      <dgm:t>
        <a:bodyPr/>
        <a:lstStyle/>
        <a:p>
          <a:endParaRPr lang="zh-CN" altLang="en-US"/>
        </a:p>
      </dgm:t>
    </dgm:pt>
    <dgm:pt modelId="{ABC9D8D4-5DC7-4D4E-B6D4-639BEC528C2B}" type="sibTrans" cxnId="{15B7136B-B669-457D-9E41-4FB383F9BA3D}">
      <dgm:prSet/>
      <dgm:spPr/>
      <dgm:t>
        <a:bodyPr/>
        <a:lstStyle/>
        <a:p>
          <a:endParaRPr lang="zh-CN" altLang="en-US"/>
        </a:p>
      </dgm:t>
    </dgm:pt>
    <dgm:pt modelId="{24BD1236-7CCE-403C-BDB6-64BDA529DF66}">
      <dgm:prSet phldrT="[文本]" custT="1"/>
      <dgm:spPr/>
      <dgm:t>
        <a:bodyPr/>
        <a:lstStyle/>
        <a:p>
          <a:r>
            <a:rPr lang="en-US" altLang="zh-CN" sz="1400" kern="1200" dirty="0">
              <a:solidFill>
                <a:srgbClr val="FFAB40">
                  <a:lumMod val="50000"/>
                </a:srgbClr>
              </a:solidFill>
              <a:latin typeface="Arial"/>
              <a:ea typeface="宋体" panose="02010600030101010101" pitchFamily="2" charset="-122"/>
              <a:cs typeface="+mn-cs"/>
            </a:rPr>
            <a:t>Syntactical (26)</a:t>
          </a:r>
          <a:endParaRPr lang="zh-CN" altLang="en-US" sz="1400" kern="1200" dirty="0">
            <a:solidFill>
              <a:srgbClr val="FFAB40">
                <a:lumMod val="50000"/>
              </a:srgbClr>
            </a:solidFill>
            <a:latin typeface="Arial"/>
            <a:ea typeface="宋体" panose="02010600030101010101" pitchFamily="2" charset="-122"/>
            <a:cs typeface="+mn-cs"/>
          </a:endParaRPr>
        </a:p>
      </dgm:t>
    </dgm:pt>
    <dgm:pt modelId="{67113AD8-1CA1-4AF5-B5AC-0034FFFBC1BB}" type="sibTrans" cxnId="{AE14718B-1A06-43D7-928C-99BE5F83F2E3}">
      <dgm:prSet/>
      <dgm:spPr/>
      <dgm:t>
        <a:bodyPr/>
        <a:lstStyle/>
        <a:p>
          <a:endParaRPr lang="zh-CN" altLang="en-US"/>
        </a:p>
      </dgm:t>
    </dgm:pt>
    <dgm:pt modelId="{0636FD58-1AD3-4238-8686-8E306034229F}" type="parTrans" cxnId="{AE14718B-1A06-43D7-928C-99BE5F83F2E3}">
      <dgm:prSet/>
      <dgm:spPr/>
      <dgm:t>
        <a:bodyPr/>
        <a:lstStyle/>
        <a:p>
          <a:endParaRPr lang="zh-CN" altLang="en-US"/>
        </a:p>
      </dgm:t>
    </dgm:pt>
    <dgm:pt modelId="{D4E8B3FF-BB92-484C-BA18-CA9991228F8D}">
      <dgm:prSet phldrT="[文本]"/>
      <dgm:spPr/>
      <dgm:t>
        <a:bodyPr/>
        <a:lstStyle/>
        <a:p>
          <a:r>
            <a:rPr lang="en-US" altLang="zh-CN" sz="1100" kern="1200" dirty="0" err="1"/>
            <a:t>Avg.Sent.Length</a:t>
          </a:r>
          <a:r>
            <a:rPr lang="en-US" altLang="zh-CN" sz="1100" kern="1200" dirty="0"/>
            <a:t>, </a:t>
          </a:r>
          <a:r>
            <a:rPr lang="en-US" altLang="zh-CN" sz="1100" kern="1200" dirty="0" err="1"/>
            <a:t>QuestionSent</a:t>
          </a:r>
          <a:r>
            <a:rPr lang="en-US" altLang="zh-CN" sz="1100" kern="1200" dirty="0"/>
            <a:t>, MDD, </a:t>
          </a:r>
          <a:r>
            <a:rPr lang="en-US" altLang="zh-CN" sz="1100" kern="1200" dirty="0" err="1"/>
            <a:t>AvgChildrenPerNode</a:t>
          </a:r>
          <a:endParaRPr lang="zh-CN" altLang="en-US" sz="1100" kern="1200" dirty="0"/>
        </a:p>
      </dgm:t>
    </dgm:pt>
    <dgm:pt modelId="{9C79260B-3E45-4766-A2D1-EA15D7B6966A}" type="parTrans" cxnId="{D47B0D33-C228-44D3-8A1F-E0D9C35BC728}">
      <dgm:prSet/>
      <dgm:spPr/>
      <dgm:t>
        <a:bodyPr/>
        <a:lstStyle/>
        <a:p>
          <a:endParaRPr lang="zh-CN" altLang="en-US"/>
        </a:p>
      </dgm:t>
    </dgm:pt>
    <dgm:pt modelId="{085E69FD-01F3-4B1B-AA8A-00CDCC0B09B7}" type="sibTrans" cxnId="{D47B0D33-C228-44D3-8A1F-E0D9C35BC728}">
      <dgm:prSet/>
      <dgm:spPr/>
      <dgm:t>
        <a:bodyPr/>
        <a:lstStyle/>
        <a:p>
          <a:endParaRPr lang="zh-CN" altLang="en-US"/>
        </a:p>
      </dgm:t>
    </dgm:pt>
    <dgm:pt modelId="{10F10DA0-9054-439A-92ED-9633DF630CB7}">
      <dgm:prSet phldrT="[文本]" custT="1"/>
      <dgm:spPr/>
      <dgm:t>
        <a:bodyPr/>
        <a:lstStyle/>
        <a:p>
          <a:r>
            <a:rPr lang="en-US" altLang="zh-CN" sz="1400" kern="1200" dirty="0">
              <a:solidFill>
                <a:srgbClr val="FFAB40">
                  <a:lumMod val="50000"/>
                </a:srgbClr>
              </a:solidFill>
              <a:latin typeface="Arial"/>
              <a:ea typeface="宋体" panose="02010600030101010101" pitchFamily="2" charset="-122"/>
              <a:cs typeface="+mn-cs"/>
            </a:rPr>
            <a:t>Readability (16)</a:t>
          </a:r>
          <a:endParaRPr lang="zh-CN" altLang="en-US" sz="1400" kern="1200" dirty="0">
            <a:solidFill>
              <a:srgbClr val="FFAB40">
                <a:lumMod val="50000"/>
              </a:srgbClr>
            </a:solidFill>
            <a:latin typeface="Arial"/>
            <a:ea typeface="宋体" panose="02010600030101010101" pitchFamily="2" charset="-122"/>
            <a:cs typeface="+mn-cs"/>
          </a:endParaRPr>
        </a:p>
      </dgm:t>
    </dgm:pt>
    <dgm:pt modelId="{1C060E63-D1DF-4176-97FF-EF291CD170E1}" type="parTrans" cxnId="{413DCC92-0876-49EC-A6C2-4E87747A9317}">
      <dgm:prSet/>
      <dgm:spPr/>
      <dgm:t>
        <a:bodyPr/>
        <a:lstStyle/>
        <a:p>
          <a:endParaRPr lang="zh-CN" altLang="en-US"/>
        </a:p>
      </dgm:t>
    </dgm:pt>
    <dgm:pt modelId="{846597C9-64FC-418D-A954-BEBE0DE7A028}" type="sibTrans" cxnId="{413DCC92-0876-49EC-A6C2-4E87747A9317}">
      <dgm:prSet/>
      <dgm:spPr/>
      <dgm:t>
        <a:bodyPr/>
        <a:lstStyle/>
        <a:p>
          <a:endParaRPr lang="zh-CN" altLang="en-US"/>
        </a:p>
      </dgm:t>
    </dgm:pt>
    <dgm:pt modelId="{0D45B1ED-708D-422C-BF4C-B86AC6313395}">
      <dgm:prSet phldrT="[文本]"/>
      <dgm:spPr/>
      <dgm:t>
        <a:bodyPr/>
        <a:lstStyle/>
        <a:p>
          <a:r>
            <a:rPr lang="en-US" altLang="en-US" sz="1100" kern="1200" dirty="0" err="1"/>
            <a:t>LexicalRichness</a:t>
          </a:r>
          <a:r>
            <a:rPr lang="en-US" altLang="en-US" sz="1100" kern="1200" dirty="0"/>
            <a:t>, Concreteness score, </a:t>
          </a:r>
          <a:r>
            <a:rPr lang="en-US" altLang="en-US" sz="1100" kern="1200" dirty="0" err="1"/>
            <a:t>AvgConcrete</a:t>
          </a:r>
          <a:endParaRPr lang="zh-CN" altLang="en-US" sz="1100" kern="1200" dirty="0"/>
        </a:p>
      </dgm:t>
    </dgm:pt>
    <dgm:pt modelId="{695A2218-F435-4377-A621-1ABED36D977C}" type="parTrans" cxnId="{CA7C2F8C-1A99-47A8-B6AA-3D9D2A07E010}">
      <dgm:prSet/>
      <dgm:spPr/>
      <dgm:t>
        <a:bodyPr/>
        <a:lstStyle/>
        <a:p>
          <a:endParaRPr lang="zh-CN" altLang="en-US"/>
        </a:p>
      </dgm:t>
    </dgm:pt>
    <dgm:pt modelId="{D041922C-4727-4A9E-BEB7-6E3D5934478B}" type="sibTrans" cxnId="{CA7C2F8C-1A99-47A8-B6AA-3D9D2A07E010}">
      <dgm:prSet/>
      <dgm:spPr/>
      <dgm:t>
        <a:bodyPr/>
        <a:lstStyle/>
        <a:p>
          <a:endParaRPr lang="zh-CN" altLang="en-US"/>
        </a:p>
      </dgm:t>
    </dgm:pt>
    <dgm:pt modelId="{0AA92474-F5EC-4C2B-A56F-D34BD093A270}">
      <dgm:prSet phldrT="[文本]"/>
      <dgm:spPr/>
      <dgm:t>
        <a:bodyPr/>
        <a:lstStyle/>
        <a:p>
          <a:r>
            <a:rPr lang="pt-BR" altLang="en-US" sz="1100" kern="1200" dirty="0"/>
            <a:t>N_word_gram, N_PoS_gram, </a:t>
          </a:r>
          <a:endParaRPr lang="zh-CN" altLang="en-US" sz="1100" kern="1200" dirty="0"/>
        </a:p>
      </dgm:t>
    </dgm:pt>
    <dgm:pt modelId="{5E7FA77D-32A7-44FA-B768-95CB4A575AB3}" type="parTrans" cxnId="{BD83E6EE-BEA5-476D-883E-8C9E438EB20B}">
      <dgm:prSet/>
      <dgm:spPr/>
      <dgm:t>
        <a:bodyPr/>
        <a:lstStyle/>
        <a:p>
          <a:endParaRPr lang="zh-CN" altLang="en-US"/>
        </a:p>
      </dgm:t>
    </dgm:pt>
    <dgm:pt modelId="{B4ACA916-D7F1-4B6F-B7F8-BE49C195F174}" type="sibTrans" cxnId="{BD83E6EE-BEA5-476D-883E-8C9E438EB20B}">
      <dgm:prSet/>
      <dgm:spPr/>
      <dgm:t>
        <a:bodyPr/>
        <a:lstStyle/>
        <a:p>
          <a:endParaRPr lang="zh-CN" altLang="en-US"/>
        </a:p>
      </dgm:t>
    </dgm:pt>
    <dgm:pt modelId="{2461B31F-030B-4613-B9AA-4F50CAB56628}">
      <dgm:prSet phldrT="[文本]"/>
      <dgm:spPr/>
      <dgm:t>
        <a:bodyPr/>
        <a:lstStyle/>
        <a:p>
          <a:r>
            <a:rPr lang="pt-BR" altLang="en-US" sz="1100" kern="1200" dirty="0"/>
            <a:t>N = 1 - 3</a:t>
          </a:r>
          <a:endParaRPr lang="zh-CN" altLang="en-US" sz="1100" kern="1200" dirty="0"/>
        </a:p>
      </dgm:t>
    </dgm:pt>
    <dgm:pt modelId="{73FE9616-BC09-4DAE-8448-13DB94DB6414}" type="parTrans" cxnId="{672DCA24-DF33-4877-8A63-856AD93EBF31}">
      <dgm:prSet/>
      <dgm:spPr/>
      <dgm:t>
        <a:bodyPr/>
        <a:lstStyle/>
        <a:p>
          <a:endParaRPr lang="zh-CN" altLang="en-US"/>
        </a:p>
      </dgm:t>
    </dgm:pt>
    <dgm:pt modelId="{853E3596-70C0-4FCF-8581-7F91324FBEA6}" type="sibTrans" cxnId="{672DCA24-DF33-4877-8A63-856AD93EBF31}">
      <dgm:prSet/>
      <dgm:spPr/>
      <dgm:t>
        <a:bodyPr/>
        <a:lstStyle/>
        <a:p>
          <a:endParaRPr lang="zh-CN" altLang="en-US"/>
        </a:p>
      </dgm:t>
    </dgm:pt>
    <dgm:pt modelId="{CF2A820F-7058-462C-BC8C-08ACC006DA69}" type="pres">
      <dgm:prSet presAssocID="{8D30CF1E-DF8E-4189-A213-37205F09CCB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91F61E7-7ECB-4C62-9000-946F3FCB3EAE}" type="pres">
      <dgm:prSet presAssocID="{917FF1A9-DCD3-46C9-B157-527EA854FC44}" presName="root" presStyleCnt="0"/>
      <dgm:spPr/>
    </dgm:pt>
    <dgm:pt modelId="{039B3FCE-EE3B-4EBE-A794-E6112934515E}" type="pres">
      <dgm:prSet presAssocID="{917FF1A9-DCD3-46C9-B157-527EA854FC44}" presName="rootComposite" presStyleCnt="0"/>
      <dgm:spPr/>
    </dgm:pt>
    <dgm:pt modelId="{D480E31D-1F01-4158-93ED-1ED98AD3A095}" type="pres">
      <dgm:prSet presAssocID="{917FF1A9-DCD3-46C9-B157-527EA854FC44}" presName="rootText" presStyleLbl="node1" presStyleIdx="0" presStyleCnt="1" custScaleX="204732" custScaleY="50786" custLinFactNeighborX="-5703" custLinFactNeighborY="-130"/>
      <dgm:spPr/>
    </dgm:pt>
    <dgm:pt modelId="{F06B1BD7-5EAA-4BFA-AAB1-9AD3AD04853A}" type="pres">
      <dgm:prSet presAssocID="{917FF1A9-DCD3-46C9-B157-527EA854FC44}" presName="rootConnector" presStyleLbl="node1" presStyleIdx="0" presStyleCnt="1"/>
      <dgm:spPr/>
    </dgm:pt>
    <dgm:pt modelId="{81C5F1E9-6539-480C-87DF-29794F2CD452}" type="pres">
      <dgm:prSet presAssocID="{917FF1A9-DCD3-46C9-B157-527EA854FC44}" presName="childShape" presStyleCnt="0"/>
      <dgm:spPr/>
    </dgm:pt>
    <dgm:pt modelId="{1642F3B4-B9A8-41F8-81E3-A8B6A375064F}" type="pres">
      <dgm:prSet presAssocID="{5A26C381-324A-4F6E-8816-3ECB62999FF7}" presName="Name13" presStyleLbl="parChTrans1D2" presStyleIdx="0" presStyleCnt="4"/>
      <dgm:spPr/>
    </dgm:pt>
    <dgm:pt modelId="{06D10694-D450-4472-B687-4E45E8DFACC1}" type="pres">
      <dgm:prSet presAssocID="{62DAF1C8-43AC-4CDF-B6DE-5A21F4FCF803}" presName="childText" presStyleLbl="bgAcc1" presStyleIdx="0" presStyleCnt="4" custScaleX="199096">
        <dgm:presLayoutVars>
          <dgm:bulletEnabled val="1"/>
        </dgm:presLayoutVars>
      </dgm:prSet>
      <dgm:spPr/>
    </dgm:pt>
    <dgm:pt modelId="{FABE2976-C0EA-4DA3-A208-FFBCCF067E24}" type="pres">
      <dgm:prSet presAssocID="{0636FD58-1AD3-4238-8686-8E306034229F}" presName="Name13" presStyleLbl="parChTrans1D2" presStyleIdx="1" presStyleCnt="4"/>
      <dgm:spPr/>
    </dgm:pt>
    <dgm:pt modelId="{CC31100C-CA84-4385-88F0-ECA61BB3B4DB}" type="pres">
      <dgm:prSet presAssocID="{24BD1236-7CCE-403C-BDB6-64BDA529DF66}" presName="childText" presStyleLbl="bgAcc1" presStyleIdx="1" presStyleCnt="4" custScaleX="198935">
        <dgm:presLayoutVars>
          <dgm:bulletEnabled val="1"/>
        </dgm:presLayoutVars>
      </dgm:prSet>
      <dgm:spPr/>
    </dgm:pt>
    <dgm:pt modelId="{9AC8AC48-6811-4716-BE48-83FDE77ECAD2}" type="pres">
      <dgm:prSet presAssocID="{1C060E63-D1DF-4176-97FF-EF291CD170E1}" presName="Name13" presStyleLbl="parChTrans1D2" presStyleIdx="2" presStyleCnt="4"/>
      <dgm:spPr/>
    </dgm:pt>
    <dgm:pt modelId="{8DF192C0-E568-4C0E-B231-DC5627847E0E}" type="pres">
      <dgm:prSet presAssocID="{10F10DA0-9054-439A-92ED-9633DF630CB7}" presName="childText" presStyleLbl="bgAcc1" presStyleIdx="2" presStyleCnt="4" custScaleX="198935">
        <dgm:presLayoutVars>
          <dgm:bulletEnabled val="1"/>
        </dgm:presLayoutVars>
      </dgm:prSet>
      <dgm:spPr/>
    </dgm:pt>
    <dgm:pt modelId="{EB1C1BCE-0136-4309-86E0-8580D4B31343}" type="pres">
      <dgm:prSet presAssocID="{E3CF34C9-7552-40E7-9176-504468CDD4C2}" presName="Name13" presStyleLbl="parChTrans1D2" presStyleIdx="3" presStyleCnt="4"/>
      <dgm:spPr/>
    </dgm:pt>
    <dgm:pt modelId="{E942305D-222F-40F6-9E2B-D930193A4D3E}" type="pres">
      <dgm:prSet presAssocID="{F01A3211-2717-4772-AC77-59F0D1E57BE4}" presName="childText" presStyleLbl="bgAcc1" presStyleIdx="3" presStyleCnt="4" custScaleX="198935">
        <dgm:presLayoutVars>
          <dgm:bulletEnabled val="1"/>
        </dgm:presLayoutVars>
      </dgm:prSet>
      <dgm:spPr/>
    </dgm:pt>
  </dgm:ptLst>
  <dgm:cxnLst>
    <dgm:cxn modelId="{6700EA05-BE03-43BC-AA03-9967CC38CCC6}" type="presOf" srcId="{62DAF1C8-43AC-4CDF-B6DE-5A21F4FCF803}" destId="{06D10694-D450-4472-B687-4E45E8DFACC1}" srcOrd="0" destOrd="0" presId="urn:microsoft.com/office/officeart/2005/8/layout/hierarchy3"/>
    <dgm:cxn modelId="{F5CFCD06-49F3-4807-A549-BC19B7EFC586}" type="presOf" srcId="{8D30CF1E-DF8E-4189-A213-37205F09CCBA}" destId="{CF2A820F-7058-462C-BC8C-08ACC006DA69}" srcOrd="0" destOrd="0" presId="urn:microsoft.com/office/officeart/2005/8/layout/hierarchy3"/>
    <dgm:cxn modelId="{F9CB6E15-833F-411F-BCAD-DFEA3657A3E1}" type="presOf" srcId="{2461B31F-030B-4613-B9AA-4F50CAB56628}" destId="{E942305D-222F-40F6-9E2B-D930193A4D3E}" srcOrd="0" destOrd="2" presId="urn:microsoft.com/office/officeart/2005/8/layout/hierarchy3"/>
    <dgm:cxn modelId="{672DCA24-DF33-4877-8A63-856AD93EBF31}" srcId="{F01A3211-2717-4772-AC77-59F0D1E57BE4}" destId="{2461B31F-030B-4613-B9AA-4F50CAB56628}" srcOrd="1" destOrd="0" parTransId="{73FE9616-BC09-4DAE-8448-13DB94DB6414}" sibTransId="{853E3596-70C0-4FCF-8581-7F91324FBEA6}"/>
    <dgm:cxn modelId="{D47B0D33-C228-44D3-8A1F-E0D9C35BC728}" srcId="{24BD1236-7CCE-403C-BDB6-64BDA529DF66}" destId="{D4E8B3FF-BB92-484C-BA18-CA9991228F8D}" srcOrd="0" destOrd="0" parTransId="{9C79260B-3E45-4766-A2D1-EA15D7B6966A}" sibTransId="{085E69FD-01F3-4B1B-AA8A-00CDCC0B09B7}"/>
    <dgm:cxn modelId="{A0F5E433-3F4B-4C87-B681-7B52E24BC429}" type="presOf" srcId="{5A26C381-324A-4F6E-8816-3ECB62999FF7}" destId="{1642F3B4-B9A8-41F8-81E3-A8B6A375064F}" srcOrd="0" destOrd="0" presId="urn:microsoft.com/office/officeart/2005/8/layout/hierarchy3"/>
    <dgm:cxn modelId="{2319BE3F-24D2-4712-8E97-001DFFB0E9FD}" type="presOf" srcId="{F01A3211-2717-4772-AC77-59F0D1E57BE4}" destId="{E942305D-222F-40F6-9E2B-D930193A4D3E}" srcOrd="0" destOrd="0" presId="urn:microsoft.com/office/officeart/2005/8/layout/hierarchy3"/>
    <dgm:cxn modelId="{C498B348-0FF7-4159-84F1-6DC7A9549F9C}" type="presOf" srcId="{24BD1236-7CCE-403C-BDB6-64BDA529DF66}" destId="{CC31100C-CA84-4385-88F0-ECA61BB3B4DB}" srcOrd="0" destOrd="0" presId="urn:microsoft.com/office/officeart/2005/8/layout/hierarchy3"/>
    <dgm:cxn modelId="{15B7136B-B669-457D-9E41-4FB383F9BA3D}" srcId="{62DAF1C8-43AC-4CDF-B6DE-5A21F4FCF803}" destId="{B4355DF4-3D9D-4807-A55D-794DEF41312D}" srcOrd="0" destOrd="0" parTransId="{E6273962-380D-43E3-B11F-74A5378AC191}" sibTransId="{ABC9D8D4-5DC7-4D4E-B6D4-639BEC528C2B}"/>
    <dgm:cxn modelId="{A6E24D70-6785-4B81-B1A5-37769314AAB8}" type="presOf" srcId="{10F10DA0-9054-439A-92ED-9633DF630CB7}" destId="{8DF192C0-E568-4C0E-B231-DC5627847E0E}" srcOrd="0" destOrd="0" presId="urn:microsoft.com/office/officeart/2005/8/layout/hierarchy3"/>
    <dgm:cxn modelId="{AE14718B-1A06-43D7-928C-99BE5F83F2E3}" srcId="{917FF1A9-DCD3-46C9-B157-527EA854FC44}" destId="{24BD1236-7CCE-403C-BDB6-64BDA529DF66}" srcOrd="1" destOrd="0" parTransId="{0636FD58-1AD3-4238-8686-8E306034229F}" sibTransId="{67113AD8-1CA1-4AF5-B5AC-0034FFFBC1BB}"/>
    <dgm:cxn modelId="{39CBD98B-22EB-4FBF-96C2-B8720DE7A6E3}" srcId="{8D30CF1E-DF8E-4189-A213-37205F09CCBA}" destId="{917FF1A9-DCD3-46C9-B157-527EA854FC44}" srcOrd="0" destOrd="0" parTransId="{24A0DA81-ED53-40CE-B03C-39E69BAA2600}" sibTransId="{3B1F5B95-BAC0-4205-8EF7-3495A929F9C5}"/>
    <dgm:cxn modelId="{CA7C2F8C-1A99-47A8-B6AA-3D9D2A07E010}" srcId="{10F10DA0-9054-439A-92ED-9633DF630CB7}" destId="{0D45B1ED-708D-422C-BF4C-B86AC6313395}" srcOrd="0" destOrd="0" parTransId="{695A2218-F435-4377-A621-1ABED36D977C}" sibTransId="{D041922C-4727-4A9E-BEB7-6E3D5934478B}"/>
    <dgm:cxn modelId="{91E4E390-84CD-4451-9D6E-250DC05004D4}" srcId="{917FF1A9-DCD3-46C9-B157-527EA854FC44}" destId="{F01A3211-2717-4772-AC77-59F0D1E57BE4}" srcOrd="3" destOrd="0" parTransId="{E3CF34C9-7552-40E7-9176-504468CDD4C2}" sibTransId="{F12BE60F-26AD-40DB-8D21-77BD4AFCA822}"/>
    <dgm:cxn modelId="{413DCC92-0876-49EC-A6C2-4E87747A9317}" srcId="{917FF1A9-DCD3-46C9-B157-527EA854FC44}" destId="{10F10DA0-9054-439A-92ED-9633DF630CB7}" srcOrd="2" destOrd="0" parTransId="{1C060E63-D1DF-4176-97FF-EF291CD170E1}" sibTransId="{846597C9-64FC-418D-A954-BEBE0DE7A028}"/>
    <dgm:cxn modelId="{35AECD9A-1A8D-43A7-A5AC-7BD7616C0669}" type="presOf" srcId="{B4355DF4-3D9D-4807-A55D-794DEF41312D}" destId="{06D10694-D450-4472-B687-4E45E8DFACC1}" srcOrd="0" destOrd="1" presId="urn:microsoft.com/office/officeart/2005/8/layout/hierarchy3"/>
    <dgm:cxn modelId="{0144399E-1B27-42D0-9935-C69BFB43D997}" type="presOf" srcId="{0AA92474-F5EC-4C2B-A56F-D34BD093A270}" destId="{E942305D-222F-40F6-9E2B-D930193A4D3E}" srcOrd="0" destOrd="1" presId="urn:microsoft.com/office/officeart/2005/8/layout/hierarchy3"/>
    <dgm:cxn modelId="{A2DD44A1-8964-4721-9137-C3B3DEFD5E56}" type="presOf" srcId="{1C060E63-D1DF-4176-97FF-EF291CD170E1}" destId="{9AC8AC48-6811-4716-BE48-83FDE77ECAD2}" srcOrd="0" destOrd="0" presId="urn:microsoft.com/office/officeart/2005/8/layout/hierarchy3"/>
    <dgm:cxn modelId="{52A3FDB9-A66B-4FFC-BB0A-49E6840B08F7}" srcId="{917FF1A9-DCD3-46C9-B157-527EA854FC44}" destId="{62DAF1C8-43AC-4CDF-B6DE-5A21F4FCF803}" srcOrd="0" destOrd="0" parTransId="{5A26C381-324A-4F6E-8816-3ECB62999FF7}" sibTransId="{0F56C8C9-0E7D-4DDA-A3D2-85AC38B40098}"/>
    <dgm:cxn modelId="{4E658EBD-0DCF-4A86-B0CE-6E0FBC75AB92}" type="presOf" srcId="{917FF1A9-DCD3-46C9-B157-527EA854FC44}" destId="{D480E31D-1F01-4158-93ED-1ED98AD3A095}" srcOrd="0" destOrd="0" presId="urn:microsoft.com/office/officeart/2005/8/layout/hierarchy3"/>
    <dgm:cxn modelId="{B958DFC0-CC34-4013-8FC4-782519FCE087}" type="presOf" srcId="{E3CF34C9-7552-40E7-9176-504468CDD4C2}" destId="{EB1C1BCE-0136-4309-86E0-8580D4B31343}" srcOrd="0" destOrd="0" presId="urn:microsoft.com/office/officeart/2005/8/layout/hierarchy3"/>
    <dgm:cxn modelId="{1E2B76CA-0085-48B7-98C4-7E76EB9F50BF}" type="presOf" srcId="{D4E8B3FF-BB92-484C-BA18-CA9991228F8D}" destId="{CC31100C-CA84-4385-88F0-ECA61BB3B4DB}" srcOrd="0" destOrd="1" presId="urn:microsoft.com/office/officeart/2005/8/layout/hierarchy3"/>
    <dgm:cxn modelId="{DB209EDE-199B-48F8-BA25-8490FA8F7809}" type="presOf" srcId="{917FF1A9-DCD3-46C9-B157-527EA854FC44}" destId="{F06B1BD7-5EAA-4BFA-AAB1-9AD3AD04853A}" srcOrd="1" destOrd="0" presId="urn:microsoft.com/office/officeart/2005/8/layout/hierarchy3"/>
    <dgm:cxn modelId="{BD83E6EE-BEA5-476D-883E-8C9E438EB20B}" srcId="{F01A3211-2717-4772-AC77-59F0D1E57BE4}" destId="{0AA92474-F5EC-4C2B-A56F-D34BD093A270}" srcOrd="0" destOrd="0" parTransId="{5E7FA77D-32A7-44FA-B768-95CB4A575AB3}" sibTransId="{B4ACA916-D7F1-4B6F-B7F8-BE49C195F174}"/>
    <dgm:cxn modelId="{42C427F1-F56E-437E-95A0-D241EB046DC6}" type="presOf" srcId="{0D45B1ED-708D-422C-BF4C-B86AC6313395}" destId="{8DF192C0-E568-4C0E-B231-DC5627847E0E}" srcOrd="0" destOrd="1" presId="urn:microsoft.com/office/officeart/2005/8/layout/hierarchy3"/>
    <dgm:cxn modelId="{E4D430F9-59DB-429F-B2C6-2628FA8F2B3C}" type="presOf" srcId="{0636FD58-1AD3-4238-8686-8E306034229F}" destId="{FABE2976-C0EA-4DA3-A208-FFBCCF067E24}" srcOrd="0" destOrd="0" presId="urn:microsoft.com/office/officeart/2005/8/layout/hierarchy3"/>
    <dgm:cxn modelId="{D6E95105-3A31-417B-8B82-50DD7A9329E7}" type="presParOf" srcId="{CF2A820F-7058-462C-BC8C-08ACC006DA69}" destId="{391F61E7-7ECB-4C62-9000-946F3FCB3EAE}" srcOrd="0" destOrd="0" presId="urn:microsoft.com/office/officeart/2005/8/layout/hierarchy3"/>
    <dgm:cxn modelId="{B5D45E61-2668-4A26-B483-A0E5C55EF1A5}" type="presParOf" srcId="{391F61E7-7ECB-4C62-9000-946F3FCB3EAE}" destId="{039B3FCE-EE3B-4EBE-A794-E6112934515E}" srcOrd="0" destOrd="0" presId="urn:microsoft.com/office/officeart/2005/8/layout/hierarchy3"/>
    <dgm:cxn modelId="{CF4EA78F-B44B-4CC2-A51C-A5154DBCB713}" type="presParOf" srcId="{039B3FCE-EE3B-4EBE-A794-E6112934515E}" destId="{D480E31D-1F01-4158-93ED-1ED98AD3A095}" srcOrd="0" destOrd="0" presId="urn:microsoft.com/office/officeart/2005/8/layout/hierarchy3"/>
    <dgm:cxn modelId="{B524617A-D49F-45AD-AC88-9F2CA725C0D6}" type="presParOf" srcId="{039B3FCE-EE3B-4EBE-A794-E6112934515E}" destId="{F06B1BD7-5EAA-4BFA-AAB1-9AD3AD04853A}" srcOrd="1" destOrd="0" presId="urn:microsoft.com/office/officeart/2005/8/layout/hierarchy3"/>
    <dgm:cxn modelId="{E4F675B1-F7B7-4BFA-826C-A127F79EC45A}" type="presParOf" srcId="{391F61E7-7ECB-4C62-9000-946F3FCB3EAE}" destId="{81C5F1E9-6539-480C-87DF-29794F2CD452}" srcOrd="1" destOrd="0" presId="urn:microsoft.com/office/officeart/2005/8/layout/hierarchy3"/>
    <dgm:cxn modelId="{1FF3F0D0-181D-4481-A6F4-A654611F26EE}" type="presParOf" srcId="{81C5F1E9-6539-480C-87DF-29794F2CD452}" destId="{1642F3B4-B9A8-41F8-81E3-A8B6A375064F}" srcOrd="0" destOrd="0" presId="urn:microsoft.com/office/officeart/2005/8/layout/hierarchy3"/>
    <dgm:cxn modelId="{462DBFB7-49E9-4BCC-8E26-DB97574794FF}" type="presParOf" srcId="{81C5F1E9-6539-480C-87DF-29794F2CD452}" destId="{06D10694-D450-4472-B687-4E45E8DFACC1}" srcOrd="1" destOrd="0" presId="urn:microsoft.com/office/officeart/2005/8/layout/hierarchy3"/>
    <dgm:cxn modelId="{F55DCF2B-BE1C-4F29-A5D8-359B43F55A06}" type="presParOf" srcId="{81C5F1E9-6539-480C-87DF-29794F2CD452}" destId="{FABE2976-C0EA-4DA3-A208-FFBCCF067E24}" srcOrd="2" destOrd="0" presId="urn:microsoft.com/office/officeart/2005/8/layout/hierarchy3"/>
    <dgm:cxn modelId="{56B7511F-9D5F-403F-8E26-38700DB1B869}" type="presParOf" srcId="{81C5F1E9-6539-480C-87DF-29794F2CD452}" destId="{CC31100C-CA84-4385-88F0-ECA61BB3B4DB}" srcOrd="3" destOrd="0" presId="urn:microsoft.com/office/officeart/2005/8/layout/hierarchy3"/>
    <dgm:cxn modelId="{5E05F6A9-2244-4064-B148-0DD201BBE679}" type="presParOf" srcId="{81C5F1E9-6539-480C-87DF-29794F2CD452}" destId="{9AC8AC48-6811-4716-BE48-83FDE77ECAD2}" srcOrd="4" destOrd="0" presId="urn:microsoft.com/office/officeart/2005/8/layout/hierarchy3"/>
    <dgm:cxn modelId="{610D39B1-E2C9-4866-AEE6-0C9B59842C8C}" type="presParOf" srcId="{81C5F1E9-6539-480C-87DF-29794F2CD452}" destId="{8DF192C0-E568-4C0E-B231-DC5627847E0E}" srcOrd="5" destOrd="0" presId="urn:microsoft.com/office/officeart/2005/8/layout/hierarchy3"/>
    <dgm:cxn modelId="{89FA1C04-E95B-4493-95DA-18D2E0A3E03C}" type="presParOf" srcId="{81C5F1E9-6539-480C-87DF-29794F2CD452}" destId="{EB1C1BCE-0136-4309-86E0-8580D4B31343}" srcOrd="6" destOrd="0" presId="urn:microsoft.com/office/officeart/2005/8/layout/hierarchy3"/>
    <dgm:cxn modelId="{645B8676-D6CD-414B-9F31-6EED67C0CD57}" type="presParOf" srcId="{81C5F1E9-6539-480C-87DF-29794F2CD452}" destId="{E942305D-222F-40F6-9E2B-D930193A4D3E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30CF1E-DF8E-4189-A213-37205F09CCBA}" type="doc">
      <dgm:prSet loTypeId="urn:microsoft.com/office/officeart/2005/8/layout/hierarchy3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CN" altLang="en-US"/>
        </a:p>
      </dgm:t>
    </dgm:pt>
    <dgm:pt modelId="{917FF1A9-DCD3-46C9-B157-527EA854FC44}">
      <dgm:prSet phldrT="[文本]"/>
      <dgm:spPr/>
      <dgm:t>
        <a:bodyPr/>
        <a:lstStyle/>
        <a:p>
          <a:r>
            <a:rPr lang="en-US" altLang="zh-CN" dirty="0"/>
            <a:t>CTT-specific</a:t>
          </a:r>
          <a:endParaRPr lang="zh-CN" altLang="en-US" dirty="0"/>
        </a:p>
      </dgm:t>
    </dgm:pt>
    <dgm:pt modelId="{24A0DA81-ED53-40CE-B03C-39E69BAA2600}" type="parTrans" cxnId="{39CBD98B-22EB-4FBF-96C2-B8720DE7A6E3}">
      <dgm:prSet/>
      <dgm:spPr/>
      <dgm:t>
        <a:bodyPr/>
        <a:lstStyle/>
        <a:p>
          <a:endParaRPr lang="zh-CN" altLang="en-US"/>
        </a:p>
      </dgm:t>
    </dgm:pt>
    <dgm:pt modelId="{3B1F5B95-BAC0-4205-8EF7-3495A929F9C5}" type="sibTrans" cxnId="{39CBD98B-22EB-4FBF-96C2-B8720DE7A6E3}">
      <dgm:prSet/>
      <dgm:spPr/>
      <dgm:t>
        <a:bodyPr/>
        <a:lstStyle/>
        <a:p>
          <a:endParaRPr lang="zh-CN" altLang="en-US"/>
        </a:p>
      </dgm:t>
    </dgm:pt>
    <dgm:pt modelId="{62DAF1C8-43AC-4CDF-B6DE-5A21F4FCF803}">
      <dgm:prSet phldrT="[文本]" custT="1"/>
      <dgm:spPr/>
      <dgm:t>
        <a:bodyPr/>
        <a:lstStyle/>
        <a:p>
          <a:r>
            <a:rPr lang="en-US" altLang="zh-CN" sz="1400" kern="1200" dirty="0">
              <a:solidFill>
                <a:srgbClr val="FFAB40">
                  <a:lumMod val="50000"/>
                </a:srgbClr>
              </a:solidFill>
              <a:latin typeface="Arial"/>
              <a:ea typeface="宋体" panose="02010600030101010101" pitchFamily="2" charset="-122"/>
              <a:cs typeface="+mn-cs"/>
            </a:rPr>
            <a:t>Repetition (7)</a:t>
          </a:r>
          <a:endParaRPr lang="zh-CN" altLang="en-US" sz="1400" kern="1200" dirty="0">
            <a:solidFill>
              <a:srgbClr val="FFAB40">
                <a:lumMod val="50000"/>
              </a:srgbClr>
            </a:solidFill>
            <a:latin typeface="Arial"/>
            <a:ea typeface="宋体" panose="02010600030101010101" pitchFamily="2" charset="-122"/>
            <a:cs typeface="+mn-cs"/>
          </a:endParaRPr>
        </a:p>
      </dgm:t>
    </dgm:pt>
    <dgm:pt modelId="{5A26C381-324A-4F6E-8816-3ECB62999FF7}" type="parTrans" cxnId="{52A3FDB9-A66B-4FFC-BB0A-49E6840B08F7}">
      <dgm:prSet/>
      <dgm:spPr/>
      <dgm:t>
        <a:bodyPr/>
        <a:lstStyle/>
        <a:p>
          <a:endParaRPr lang="zh-CN" altLang="en-US"/>
        </a:p>
      </dgm:t>
    </dgm:pt>
    <dgm:pt modelId="{0F56C8C9-0E7D-4DDA-A3D2-85AC38B40098}" type="sibTrans" cxnId="{52A3FDB9-A66B-4FFC-BB0A-49E6840B08F7}">
      <dgm:prSet/>
      <dgm:spPr/>
      <dgm:t>
        <a:bodyPr/>
        <a:lstStyle/>
        <a:p>
          <a:endParaRPr lang="zh-CN" altLang="en-US"/>
        </a:p>
      </dgm:t>
    </dgm:pt>
    <dgm:pt modelId="{F01A3211-2717-4772-AC77-59F0D1E57BE4}">
      <dgm:prSet phldrT="[文本]" custT="1"/>
      <dgm:spPr/>
      <dgm:t>
        <a:bodyPr/>
        <a:lstStyle/>
        <a:p>
          <a:r>
            <a:rPr lang="en-US" altLang="zh-CN" sz="1400" kern="1200" dirty="0">
              <a:solidFill>
                <a:srgbClr val="FFAB40">
                  <a:lumMod val="50000"/>
                </a:srgbClr>
              </a:solidFill>
              <a:latin typeface="Arial"/>
              <a:ea typeface="宋体" panose="02010600030101010101" pitchFamily="2" charset="-122"/>
              <a:cs typeface="+mn-cs"/>
            </a:rPr>
            <a:t>Miscellaneous (5)</a:t>
          </a:r>
          <a:endParaRPr lang="zh-CN" altLang="en-US" sz="1400" kern="1200" dirty="0">
            <a:solidFill>
              <a:srgbClr val="FFAB40">
                <a:lumMod val="50000"/>
              </a:srgbClr>
            </a:solidFill>
            <a:latin typeface="Arial"/>
            <a:ea typeface="宋体" panose="02010600030101010101" pitchFamily="2" charset="-122"/>
            <a:cs typeface="+mn-cs"/>
          </a:endParaRPr>
        </a:p>
      </dgm:t>
    </dgm:pt>
    <dgm:pt modelId="{E3CF34C9-7552-40E7-9176-504468CDD4C2}" type="parTrans" cxnId="{91E4E390-84CD-4451-9D6E-250DC05004D4}">
      <dgm:prSet/>
      <dgm:spPr/>
      <dgm:t>
        <a:bodyPr/>
        <a:lstStyle/>
        <a:p>
          <a:endParaRPr lang="zh-CN" altLang="en-US"/>
        </a:p>
      </dgm:t>
    </dgm:pt>
    <dgm:pt modelId="{F12BE60F-26AD-40DB-8D21-77BD4AFCA822}" type="sibTrans" cxnId="{91E4E390-84CD-4451-9D6E-250DC05004D4}">
      <dgm:prSet/>
      <dgm:spPr/>
      <dgm:t>
        <a:bodyPr/>
        <a:lstStyle/>
        <a:p>
          <a:endParaRPr lang="zh-CN" altLang="en-US"/>
        </a:p>
      </dgm:t>
    </dgm:pt>
    <dgm:pt modelId="{B4355DF4-3D9D-4807-A55D-794DEF41312D}">
      <dgm:prSet phldrT="[文本]"/>
      <dgm:spPr/>
      <dgm:t>
        <a:bodyPr/>
        <a:lstStyle/>
        <a:p>
          <a:r>
            <a:rPr lang="en-US" altLang="zh-CN" sz="1000" kern="1200" dirty="0" err="1"/>
            <a:t>ratio_AA</a:t>
          </a:r>
          <a:r>
            <a:rPr lang="en-US" altLang="zh-CN" sz="1000" kern="1200" dirty="0"/>
            <a:t>, </a:t>
          </a:r>
          <a:r>
            <a:rPr lang="en-US" altLang="zh-CN" sz="1000" kern="1200" dirty="0" err="1"/>
            <a:t>ratio_ABAB</a:t>
          </a:r>
          <a:r>
            <a:rPr lang="en-US" altLang="zh-CN" sz="1000" kern="1200" dirty="0"/>
            <a:t>, </a:t>
          </a:r>
          <a:r>
            <a:rPr lang="en-US" altLang="zh-CN" sz="1000" kern="1200" dirty="0" err="1"/>
            <a:t>ratio_AAA</a:t>
          </a:r>
          <a:r>
            <a:rPr lang="en-US" altLang="zh-CN" sz="1000" kern="1200" dirty="0"/>
            <a:t>, </a:t>
          </a:r>
          <a:r>
            <a:rPr lang="en-US" altLang="zh-CN" sz="1000" kern="1200" dirty="0" err="1"/>
            <a:t>ratio_AABB</a:t>
          </a:r>
          <a:endParaRPr lang="zh-CN" altLang="en-US" sz="1000" kern="1200" dirty="0"/>
        </a:p>
      </dgm:t>
    </dgm:pt>
    <dgm:pt modelId="{E6273962-380D-43E3-B11F-74A5378AC191}" type="parTrans" cxnId="{15B7136B-B669-457D-9E41-4FB383F9BA3D}">
      <dgm:prSet/>
      <dgm:spPr/>
      <dgm:t>
        <a:bodyPr/>
        <a:lstStyle/>
        <a:p>
          <a:endParaRPr lang="zh-CN" altLang="en-US"/>
        </a:p>
      </dgm:t>
    </dgm:pt>
    <dgm:pt modelId="{ABC9D8D4-5DC7-4D4E-B6D4-639BEC528C2B}" type="sibTrans" cxnId="{15B7136B-B669-457D-9E41-4FB383F9BA3D}">
      <dgm:prSet/>
      <dgm:spPr/>
      <dgm:t>
        <a:bodyPr/>
        <a:lstStyle/>
        <a:p>
          <a:endParaRPr lang="zh-CN" altLang="en-US"/>
        </a:p>
      </dgm:t>
    </dgm:pt>
    <dgm:pt modelId="{24BD1236-7CCE-403C-BDB6-64BDA529DF66}">
      <dgm:prSet phldrT="[文本]" custT="1"/>
      <dgm:spPr/>
      <dgm:t>
        <a:bodyPr/>
        <a:lstStyle/>
        <a:p>
          <a:r>
            <a:rPr lang="en-US" altLang="zh-CN" sz="1400" kern="1200" dirty="0">
              <a:solidFill>
                <a:srgbClr val="FFAB40">
                  <a:lumMod val="50000"/>
                </a:srgbClr>
              </a:solidFill>
              <a:latin typeface="Arial"/>
              <a:ea typeface="宋体" panose="02010600030101010101" pitchFamily="2" charset="-122"/>
              <a:cs typeface="+mn-cs"/>
            </a:rPr>
            <a:t>Rhythm (10)</a:t>
          </a:r>
          <a:endParaRPr lang="zh-CN" altLang="en-US" sz="1400" kern="1200" dirty="0">
            <a:solidFill>
              <a:srgbClr val="FFAB40">
                <a:lumMod val="50000"/>
              </a:srgbClr>
            </a:solidFill>
            <a:latin typeface="Arial"/>
            <a:ea typeface="宋体" panose="02010600030101010101" pitchFamily="2" charset="-122"/>
            <a:cs typeface="+mn-cs"/>
          </a:endParaRPr>
        </a:p>
      </dgm:t>
    </dgm:pt>
    <dgm:pt modelId="{67113AD8-1CA1-4AF5-B5AC-0034FFFBC1BB}" type="sibTrans" cxnId="{AE14718B-1A06-43D7-928C-99BE5F83F2E3}">
      <dgm:prSet/>
      <dgm:spPr/>
      <dgm:t>
        <a:bodyPr/>
        <a:lstStyle/>
        <a:p>
          <a:endParaRPr lang="zh-CN" altLang="en-US"/>
        </a:p>
      </dgm:t>
    </dgm:pt>
    <dgm:pt modelId="{0636FD58-1AD3-4238-8686-8E306034229F}" type="parTrans" cxnId="{AE14718B-1A06-43D7-928C-99BE5F83F2E3}">
      <dgm:prSet/>
      <dgm:spPr/>
      <dgm:t>
        <a:bodyPr/>
        <a:lstStyle/>
        <a:p>
          <a:endParaRPr lang="zh-CN" altLang="en-US"/>
        </a:p>
      </dgm:t>
    </dgm:pt>
    <dgm:pt modelId="{D4E8B3FF-BB92-484C-BA18-CA9991228F8D}">
      <dgm:prSet phldrT="[文本]"/>
      <dgm:spPr/>
      <dgm:t>
        <a:bodyPr/>
        <a:lstStyle/>
        <a:p>
          <a:r>
            <a:rPr lang="en-US" altLang="zh-CN" sz="1000" kern="1200" dirty="0"/>
            <a:t>Open Syllable Ratio, Rhyme Density, Rhyme Ratio</a:t>
          </a:r>
          <a:endParaRPr lang="zh-CN" altLang="en-US" sz="1000" kern="1200" dirty="0"/>
        </a:p>
      </dgm:t>
    </dgm:pt>
    <dgm:pt modelId="{9C79260B-3E45-4766-A2D1-EA15D7B6966A}" type="parTrans" cxnId="{D47B0D33-C228-44D3-8A1F-E0D9C35BC728}">
      <dgm:prSet/>
      <dgm:spPr/>
      <dgm:t>
        <a:bodyPr/>
        <a:lstStyle/>
        <a:p>
          <a:endParaRPr lang="zh-CN" altLang="en-US"/>
        </a:p>
      </dgm:t>
    </dgm:pt>
    <dgm:pt modelId="{085E69FD-01F3-4B1B-AA8A-00CDCC0B09B7}" type="sibTrans" cxnId="{D47B0D33-C228-44D3-8A1F-E0D9C35BC728}">
      <dgm:prSet/>
      <dgm:spPr/>
      <dgm:t>
        <a:bodyPr/>
        <a:lstStyle/>
        <a:p>
          <a:endParaRPr lang="zh-CN" altLang="en-US"/>
        </a:p>
      </dgm:t>
    </dgm:pt>
    <dgm:pt modelId="{10F10DA0-9054-439A-92ED-9633DF630CB7}">
      <dgm:prSet phldrT="[文本]" custT="1"/>
      <dgm:spPr/>
      <dgm:t>
        <a:bodyPr/>
        <a:lstStyle/>
        <a:p>
          <a:r>
            <a:rPr lang="en-US" altLang="zh-CN" sz="1400" kern="1200" dirty="0">
              <a:solidFill>
                <a:srgbClr val="FFAB40">
                  <a:lumMod val="50000"/>
                </a:srgbClr>
              </a:solidFill>
              <a:latin typeface="Arial"/>
              <a:ea typeface="宋体" panose="02010600030101010101" pitchFamily="2" charset="-122"/>
              <a:cs typeface="+mn-cs"/>
            </a:rPr>
            <a:t>Translatability (5)</a:t>
          </a:r>
          <a:endParaRPr lang="zh-CN" altLang="en-US" sz="1400" kern="1200" dirty="0">
            <a:solidFill>
              <a:srgbClr val="FFAB40">
                <a:lumMod val="50000"/>
              </a:srgbClr>
            </a:solidFill>
            <a:latin typeface="Arial"/>
            <a:ea typeface="宋体" panose="02010600030101010101" pitchFamily="2" charset="-122"/>
            <a:cs typeface="+mn-cs"/>
          </a:endParaRPr>
        </a:p>
      </dgm:t>
    </dgm:pt>
    <dgm:pt modelId="{1C060E63-D1DF-4176-97FF-EF291CD170E1}" type="parTrans" cxnId="{413DCC92-0876-49EC-A6C2-4E87747A9317}">
      <dgm:prSet/>
      <dgm:spPr/>
      <dgm:t>
        <a:bodyPr/>
        <a:lstStyle/>
        <a:p>
          <a:endParaRPr lang="zh-CN" altLang="en-US"/>
        </a:p>
      </dgm:t>
    </dgm:pt>
    <dgm:pt modelId="{846597C9-64FC-418D-A954-BEBE0DE7A028}" type="sibTrans" cxnId="{413DCC92-0876-49EC-A6C2-4E87747A9317}">
      <dgm:prSet/>
      <dgm:spPr/>
      <dgm:t>
        <a:bodyPr/>
        <a:lstStyle/>
        <a:p>
          <a:endParaRPr lang="zh-CN" altLang="en-US"/>
        </a:p>
      </dgm:t>
    </dgm:pt>
    <dgm:pt modelId="{0D45B1ED-708D-422C-BF4C-B86AC6313395}">
      <dgm:prSet phldrT="[文本]"/>
      <dgm:spPr/>
      <dgm:t>
        <a:bodyPr/>
        <a:lstStyle/>
        <a:p>
          <a:r>
            <a:rPr lang="en-US" altLang="en-US" sz="1000" kern="1200" dirty="0"/>
            <a:t>completeness, foreignness, </a:t>
          </a:r>
          <a:r>
            <a:rPr lang="en-US" altLang="en-US" sz="1000" kern="1200" dirty="0" err="1"/>
            <a:t>code_switching</a:t>
          </a:r>
          <a:r>
            <a:rPr lang="en-US" altLang="en-US" sz="1000" kern="1200" dirty="0"/>
            <a:t>, </a:t>
          </a:r>
          <a:r>
            <a:rPr lang="en-US" altLang="en-US" sz="1000" kern="1200" dirty="0" err="1"/>
            <a:t>untranslatables</a:t>
          </a:r>
          <a:endParaRPr lang="zh-CN" altLang="en-US" sz="1000" kern="1200" dirty="0"/>
        </a:p>
      </dgm:t>
    </dgm:pt>
    <dgm:pt modelId="{695A2218-F435-4377-A621-1ABED36D977C}" type="parTrans" cxnId="{CA7C2F8C-1A99-47A8-B6AA-3D9D2A07E010}">
      <dgm:prSet/>
      <dgm:spPr/>
      <dgm:t>
        <a:bodyPr/>
        <a:lstStyle/>
        <a:p>
          <a:endParaRPr lang="zh-CN" altLang="en-US"/>
        </a:p>
      </dgm:t>
    </dgm:pt>
    <dgm:pt modelId="{D041922C-4727-4A9E-BEB7-6E3D5934478B}" type="sibTrans" cxnId="{CA7C2F8C-1A99-47A8-B6AA-3D9D2A07E010}">
      <dgm:prSet/>
      <dgm:spPr/>
      <dgm:t>
        <a:bodyPr/>
        <a:lstStyle/>
        <a:p>
          <a:endParaRPr lang="zh-CN" altLang="en-US"/>
        </a:p>
      </dgm:t>
    </dgm:pt>
    <dgm:pt modelId="{0AA92474-F5EC-4C2B-A56F-D34BD093A270}">
      <dgm:prSet phldrT="[文本]"/>
      <dgm:spPr/>
      <dgm:t>
        <a:bodyPr/>
        <a:lstStyle/>
        <a:p>
          <a:r>
            <a:rPr lang="en-US" altLang="en-US" sz="1000" kern="1200" dirty="0" err="1"/>
            <a:t>ratio_onomatopoeia</a:t>
          </a:r>
          <a:r>
            <a:rPr lang="en-US" altLang="en-US" sz="1000" kern="1200" dirty="0"/>
            <a:t>, </a:t>
          </a:r>
          <a:r>
            <a:rPr lang="en-US" altLang="en-US" sz="1000" kern="1200" dirty="0" err="1"/>
            <a:t>ratio_StrongModifier</a:t>
          </a:r>
          <a:r>
            <a:rPr lang="en-US" altLang="en-US" sz="1000" kern="1200" dirty="0"/>
            <a:t>, </a:t>
          </a:r>
          <a:r>
            <a:rPr lang="en-US" altLang="en-US" sz="1000" kern="1200" dirty="0" err="1"/>
            <a:t>ratio_er_suffix</a:t>
          </a:r>
          <a:endParaRPr lang="zh-CN" altLang="en-US" sz="1000" kern="1200" dirty="0"/>
        </a:p>
      </dgm:t>
    </dgm:pt>
    <dgm:pt modelId="{5E7FA77D-32A7-44FA-B768-95CB4A575AB3}" type="parTrans" cxnId="{BD83E6EE-BEA5-476D-883E-8C9E438EB20B}">
      <dgm:prSet/>
      <dgm:spPr/>
      <dgm:t>
        <a:bodyPr/>
        <a:lstStyle/>
        <a:p>
          <a:endParaRPr lang="zh-CN" altLang="en-US"/>
        </a:p>
      </dgm:t>
    </dgm:pt>
    <dgm:pt modelId="{B4ACA916-D7F1-4B6F-B7F8-BE49C195F174}" type="sibTrans" cxnId="{BD83E6EE-BEA5-476D-883E-8C9E438EB20B}">
      <dgm:prSet/>
      <dgm:spPr/>
      <dgm:t>
        <a:bodyPr/>
        <a:lstStyle/>
        <a:p>
          <a:endParaRPr lang="zh-CN" altLang="en-US"/>
        </a:p>
      </dgm:t>
    </dgm:pt>
    <dgm:pt modelId="{CF2A820F-7058-462C-BC8C-08ACC006DA69}" type="pres">
      <dgm:prSet presAssocID="{8D30CF1E-DF8E-4189-A213-37205F09CCB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91F61E7-7ECB-4C62-9000-946F3FCB3EAE}" type="pres">
      <dgm:prSet presAssocID="{917FF1A9-DCD3-46C9-B157-527EA854FC44}" presName="root" presStyleCnt="0"/>
      <dgm:spPr/>
    </dgm:pt>
    <dgm:pt modelId="{039B3FCE-EE3B-4EBE-A794-E6112934515E}" type="pres">
      <dgm:prSet presAssocID="{917FF1A9-DCD3-46C9-B157-527EA854FC44}" presName="rootComposite" presStyleCnt="0"/>
      <dgm:spPr/>
    </dgm:pt>
    <dgm:pt modelId="{D480E31D-1F01-4158-93ED-1ED98AD3A095}" type="pres">
      <dgm:prSet presAssocID="{917FF1A9-DCD3-46C9-B157-527EA854FC44}" presName="rootText" presStyleLbl="node1" presStyleIdx="0" presStyleCnt="1" custScaleX="204732" custScaleY="50786" custLinFactNeighborX="-7152" custLinFactNeighborY="-130"/>
      <dgm:spPr/>
    </dgm:pt>
    <dgm:pt modelId="{F06B1BD7-5EAA-4BFA-AAB1-9AD3AD04853A}" type="pres">
      <dgm:prSet presAssocID="{917FF1A9-DCD3-46C9-B157-527EA854FC44}" presName="rootConnector" presStyleLbl="node1" presStyleIdx="0" presStyleCnt="1"/>
      <dgm:spPr/>
    </dgm:pt>
    <dgm:pt modelId="{81C5F1E9-6539-480C-87DF-29794F2CD452}" type="pres">
      <dgm:prSet presAssocID="{917FF1A9-DCD3-46C9-B157-527EA854FC44}" presName="childShape" presStyleCnt="0"/>
      <dgm:spPr/>
    </dgm:pt>
    <dgm:pt modelId="{1642F3B4-B9A8-41F8-81E3-A8B6A375064F}" type="pres">
      <dgm:prSet presAssocID="{5A26C381-324A-4F6E-8816-3ECB62999FF7}" presName="Name13" presStyleLbl="parChTrans1D2" presStyleIdx="0" presStyleCnt="4"/>
      <dgm:spPr/>
    </dgm:pt>
    <dgm:pt modelId="{06D10694-D450-4472-B687-4E45E8DFACC1}" type="pres">
      <dgm:prSet presAssocID="{62DAF1C8-43AC-4CDF-B6DE-5A21F4FCF803}" presName="childText" presStyleLbl="bgAcc1" presStyleIdx="0" presStyleCnt="4" custScaleX="199096">
        <dgm:presLayoutVars>
          <dgm:bulletEnabled val="1"/>
        </dgm:presLayoutVars>
      </dgm:prSet>
      <dgm:spPr/>
    </dgm:pt>
    <dgm:pt modelId="{FABE2976-C0EA-4DA3-A208-FFBCCF067E24}" type="pres">
      <dgm:prSet presAssocID="{0636FD58-1AD3-4238-8686-8E306034229F}" presName="Name13" presStyleLbl="parChTrans1D2" presStyleIdx="1" presStyleCnt="4"/>
      <dgm:spPr/>
    </dgm:pt>
    <dgm:pt modelId="{CC31100C-CA84-4385-88F0-ECA61BB3B4DB}" type="pres">
      <dgm:prSet presAssocID="{24BD1236-7CCE-403C-BDB6-64BDA529DF66}" presName="childText" presStyleLbl="bgAcc1" presStyleIdx="1" presStyleCnt="4" custScaleX="198935">
        <dgm:presLayoutVars>
          <dgm:bulletEnabled val="1"/>
        </dgm:presLayoutVars>
      </dgm:prSet>
      <dgm:spPr/>
    </dgm:pt>
    <dgm:pt modelId="{9AC8AC48-6811-4716-BE48-83FDE77ECAD2}" type="pres">
      <dgm:prSet presAssocID="{1C060E63-D1DF-4176-97FF-EF291CD170E1}" presName="Name13" presStyleLbl="parChTrans1D2" presStyleIdx="2" presStyleCnt="4"/>
      <dgm:spPr/>
    </dgm:pt>
    <dgm:pt modelId="{8DF192C0-E568-4C0E-B231-DC5627847E0E}" type="pres">
      <dgm:prSet presAssocID="{10F10DA0-9054-439A-92ED-9633DF630CB7}" presName="childText" presStyleLbl="bgAcc1" presStyleIdx="2" presStyleCnt="4" custScaleX="198935">
        <dgm:presLayoutVars>
          <dgm:bulletEnabled val="1"/>
        </dgm:presLayoutVars>
      </dgm:prSet>
      <dgm:spPr/>
    </dgm:pt>
    <dgm:pt modelId="{EB1C1BCE-0136-4309-86E0-8580D4B31343}" type="pres">
      <dgm:prSet presAssocID="{E3CF34C9-7552-40E7-9176-504468CDD4C2}" presName="Name13" presStyleLbl="parChTrans1D2" presStyleIdx="3" presStyleCnt="4"/>
      <dgm:spPr/>
    </dgm:pt>
    <dgm:pt modelId="{E942305D-222F-40F6-9E2B-D930193A4D3E}" type="pres">
      <dgm:prSet presAssocID="{F01A3211-2717-4772-AC77-59F0D1E57BE4}" presName="childText" presStyleLbl="bgAcc1" presStyleIdx="3" presStyleCnt="4" custScaleX="198935">
        <dgm:presLayoutVars>
          <dgm:bulletEnabled val="1"/>
        </dgm:presLayoutVars>
      </dgm:prSet>
      <dgm:spPr/>
    </dgm:pt>
  </dgm:ptLst>
  <dgm:cxnLst>
    <dgm:cxn modelId="{6700EA05-BE03-43BC-AA03-9967CC38CCC6}" type="presOf" srcId="{62DAF1C8-43AC-4CDF-B6DE-5A21F4FCF803}" destId="{06D10694-D450-4472-B687-4E45E8DFACC1}" srcOrd="0" destOrd="0" presId="urn:microsoft.com/office/officeart/2005/8/layout/hierarchy3"/>
    <dgm:cxn modelId="{F5CFCD06-49F3-4807-A549-BC19B7EFC586}" type="presOf" srcId="{8D30CF1E-DF8E-4189-A213-37205F09CCBA}" destId="{CF2A820F-7058-462C-BC8C-08ACC006DA69}" srcOrd="0" destOrd="0" presId="urn:microsoft.com/office/officeart/2005/8/layout/hierarchy3"/>
    <dgm:cxn modelId="{D47B0D33-C228-44D3-8A1F-E0D9C35BC728}" srcId="{24BD1236-7CCE-403C-BDB6-64BDA529DF66}" destId="{D4E8B3FF-BB92-484C-BA18-CA9991228F8D}" srcOrd="0" destOrd="0" parTransId="{9C79260B-3E45-4766-A2D1-EA15D7B6966A}" sibTransId="{085E69FD-01F3-4B1B-AA8A-00CDCC0B09B7}"/>
    <dgm:cxn modelId="{A0F5E433-3F4B-4C87-B681-7B52E24BC429}" type="presOf" srcId="{5A26C381-324A-4F6E-8816-3ECB62999FF7}" destId="{1642F3B4-B9A8-41F8-81E3-A8B6A375064F}" srcOrd="0" destOrd="0" presId="urn:microsoft.com/office/officeart/2005/8/layout/hierarchy3"/>
    <dgm:cxn modelId="{2319BE3F-24D2-4712-8E97-001DFFB0E9FD}" type="presOf" srcId="{F01A3211-2717-4772-AC77-59F0D1E57BE4}" destId="{E942305D-222F-40F6-9E2B-D930193A4D3E}" srcOrd="0" destOrd="0" presId="urn:microsoft.com/office/officeart/2005/8/layout/hierarchy3"/>
    <dgm:cxn modelId="{C498B348-0FF7-4159-84F1-6DC7A9549F9C}" type="presOf" srcId="{24BD1236-7CCE-403C-BDB6-64BDA529DF66}" destId="{CC31100C-CA84-4385-88F0-ECA61BB3B4DB}" srcOrd="0" destOrd="0" presId="urn:microsoft.com/office/officeart/2005/8/layout/hierarchy3"/>
    <dgm:cxn modelId="{15B7136B-B669-457D-9E41-4FB383F9BA3D}" srcId="{62DAF1C8-43AC-4CDF-B6DE-5A21F4FCF803}" destId="{B4355DF4-3D9D-4807-A55D-794DEF41312D}" srcOrd="0" destOrd="0" parTransId="{E6273962-380D-43E3-B11F-74A5378AC191}" sibTransId="{ABC9D8D4-5DC7-4D4E-B6D4-639BEC528C2B}"/>
    <dgm:cxn modelId="{A6E24D70-6785-4B81-B1A5-37769314AAB8}" type="presOf" srcId="{10F10DA0-9054-439A-92ED-9633DF630CB7}" destId="{8DF192C0-E568-4C0E-B231-DC5627847E0E}" srcOrd="0" destOrd="0" presId="urn:microsoft.com/office/officeart/2005/8/layout/hierarchy3"/>
    <dgm:cxn modelId="{AE14718B-1A06-43D7-928C-99BE5F83F2E3}" srcId="{917FF1A9-DCD3-46C9-B157-527EA854FC44}" destId="{24BD1236-7CCE-403C-BDB6-64BDA529DF66}" srcOrd="1" destOrd="0" parTransId="{0636FD58-1AD3-4238-8686-8E306034229F}" sibTransId="{67113AD8-1CA1-4AF5-B5AC-0034FFFBC1BB}"/>
    <dgm:cxn modelId="{39CBD98B-22EB-4FBF-96C2-B8720DE7A6E3}" srcId="{8D30CF1E-DF8E-4189-A213-37205F09CCBA}" destId="{917FF1A9-DCD3-46C9-B157-527EA854FC44}" srcOrd="0" destOrd="0" parTransId="{24A0DA81-ED53-40CE-B03C-39E69BAA2600}" sibTransId="{3B1F5B95-BAC0-4205-8EF7-3495A929F9C5}"/>
    <dgm:cxn modelId="{CA7C2F8C-1A99-47A8-B6AA-3D9D2A07E010}" srcId="{10F10DA0-9054-439A-92ED-9633DF630CB7}" destId="{0D45B1ED-708D-422C-BF4C-B86AC6313395}" srcOrd="0" destOrd="0" parTransId="{695A2218-F435-4377-A621-1ABED36D977C}" sibTransId="{D041922C-4727-4A9E-BEB7-6E3D5934478B}"/>
    <dgm:cxn modelId="{91E4E390-84CD-4451-9D6E-250DC05004D4}" srcId="{917FF1A9-DCD3-46C9-B157-527EA854FC44}" destId="{F01A3211-2717-4772-AC77-59F0D1E57BE4}" srcOrd="3" destOrd="0" parTransId="{E3CF34C9-7552-40E7-9176-504468CDD4C2}" sibTransId="{F12BE60F-26AD-40DB-8D21-77BD4AFCA822}"/>
    <dgm:cxn modelId="{413DCC92-0876-49EC-A6C2-4E87747A9317}" srcId="{917FF1A9-DCD3-46C9-B157-527EA854FC44}" destId="{10F10DA0-9054-439A-92ED-9633DF630CB7}" srcOrd="2" destOrd="0" parTransId="{1C060E63-D1DF-4176-97FF-EF291CD170E1}" sibTransId="{846597C9-64FC-418D-A954-BEBE0DE7A028}"/>
    <dgm:cxn modelId="{35AECD9A-1A8D-43A7-A5AC-7BD7616C0669}" type="presOf" srcId="{B4355DF4-3D9D-4807-A55D-794DEF41312D}" destId="{06D10694-D450-4472-B687-4E45E8DFACC1}" srcOrd="0" destOrd="1" presId="urn:microsoft.com/office/officeart/2005/8/layout/hierarchy3"/>
    <dgm:cxn modelId="{0144399E-1B27-42D0-9935-C69BFB43D997}" type="presOf" srcId="{0AA92474-F5EC-4C2B-A56F-D34BD093A270}" destId="{E942305D-222F-40F6-9E2B-D930193A4D3E}" srcOrd="0" destOrd="1" presId="urn:microsoft.com/office/officeart/2005/8/layout/hierarchy3"/>
    <dgm:cxn modelId="{A2DD44A1-8964-4721-9137-C3B3DEFD5E56}" type="presOf" srcId="{1C060E63-D1DF-4176-97FF-EF291CD170E1}" destId="{9AC8AC48-6811-4716-BE48-83FDE77ECAD2}" srcOrd="0" destOrd="0" presId="urn:microsoft.com/office/officeart/2005/8/layout/hierarchy3"/>
    <dgm:cxn modelId="{52A3FDB9-A66B-4FFC-BB0A-49E6840B08F7}" srcId="{917FF1A9-DCD3-46C9-B157-527EA854FC44}" destId="{62DAF1C8-43AC-4CDF-B6DE-5A21F4FCF803}" srcOrd="0" destOrd="0" parTransId="{5A26C381-324A-4F6E-8816-3ECB62999FF7}" sibTransId="{0F56C8C9-0E7D-4DDA-A3D2-85AC38B40098}"/>
    <dgm:cxn modelId="{4E658EBD-0DCF-4A86-B0CE-6E0FBC75AB92}" type="presOf" srcId="{917FF1A9-DCD3-46C9-B157-527EA854FC44}" destId="{D480E31D-1F01-4158-93ED-1ED98AD3A095}" srcOrd="0" destOrd="0" presId="urn:microsoft.com/office/officeart/2005/8/layout/hierarchy3"/>
    <dgm:cxn modelId="{B958DFC0-CC34-4013-8FC4-782519FCE087}" type="presOf" srcId="{E3CF34C9-7552-40E7-9176-504468CDD4C2}" destId="{EB1C1BCE-0136-4309-86E0-8580D4B31343}" srcOrd="0" destOrd="0" presId="urn:microsoft.com/office/officeart/2005/8/layout/hierarchy3"/>
    <dgm:cxn modelId="{1E2B76CA-0085-48B7-98C4-7E76EB9F50BF}" type="presOf" srcId="{D4E8B3FF-BB92-484C-BA18-CA9991228F8D}" destId="{CC31100C-CA84-4385-88F0-ECA61BB3B4DB}" srcOrd="0" destOrd="1" presId="urn:microsoft.com/office/officeart/2005/8/layout/hierarchy3"/>
    <dgm:cxn modelId="{DB209EDE-199B-48F8-BA25-8490FA8F7809}" type="presOf" srcId="{917FF1A9-DCD3-46C9-B157-527EA854FC44}" destId="{F06B1BD7-5EAA-4BFA-AAB1-9AD3AD04853A}" srcOrd="1" destOrd="0" presId="urn:microsoft.com/office/officeart/2005/8/layout/hierarchy3"/>
    <dgm:cxn modelId="{BD83E6EE-BEA5-476D-883E-8C9E438EB20B}" srcId="{F01A3211-2717-4772-AC77-59F0D1E57BE4}" destId="{0AA92474-F5EC-4C2B-A56F-D34BD093A270}" srcOrd="0" destOrd="0" parTransId="{5E7FA77D-32A7-44FA-B768-95CB4A575AB3}" sibTransId="{B4ACA916-D7F1-4B6F-B7F8-BE49C195F174}"/>
    <dgm:cxn modelId="{42C427F1-F56E-437E-95A0-D241EB046DC6}" type="presOf" srcId="{0D45B1ED-708D-422C-BF4C-B86AC6313395}" destId="{8DF192C0-E568-4C0E-B231-DC5627847E0E}" srcOrd="0" destOrd="1" presId="urn:microsoft.com/office/officeart/2005/8/layout/hierarchy3"/>
    <dgm:cxn modelId="{E4D430F9-59DB-429F-B2C6-2628FA8F2B3C}" type="presOf" srcId="{0636FD58-1AD3-4238-8686-8E306034229F}" destId="{FABE2976-C0EA-4DA3-A208-FFBCCF067E24}" srcOrd="0" destOrd="0" presId="urn:microsoft.com/office/officeart/2005/8/layout/hierarchy3"/>
    <dgm:cxn modelId="{D6E95105-3A31-417B-8B82-50DD7A9329E7}" type="presParOf" srcId="{CF2A820F-7058-462C-BC8C-08ACC006DA69}" destId="{391F61E7-7ECB-4C62-9000-946F3FCB3EAE}" srcOrd="0" destOrd="0" presId="urn:microsoft.com/office/officeart/2005/8/layout/hierarchy3"/>
    <dgm:cxn modelId="{B5D45E61-2668-4A26-B483-A0E5C55EF1A5}" type="presParOf" srcId="{391F61E7-7ECB-4C62-9000-946F3FCB3EAE}" destId="{039B3FCE-EE3B-4EBE-A794-E6112934515E}" srcOrd="0" destOrd="0" presId="urn:microsoft.com/office/officeart/2005/8/layout/hierarchy3"/>
    <dgm:cxn modelId="{CF4EA78F-B44B-4CC2-A51C-A5154DBCB713}" type="presParOf" srcId="{039B3FCE-EE3B-4EBE-A794-E6112934515E}" destId="{D480E31D-1F01-4158-93ED-1ED98AD3A095}" srcOrd="0" destOrd="0" presId="urn:microsoft.com/office/officeart/2005/8/layout/hierarchy3"/>
    <dgm:cxn modelId="{B524617A-D49F-45AD-AC88-9F2CA725C0D6}" type="presParOf" srcId="{039B3FCE-EE3B-4EBE-A794-E6112934515E}" destId="{F06B1BD7-5EAA-4BFA-AAB1-9AD3AD04853A}" srcOrd="1" destOrd="0" presId="urn:microsoft.com/office/officeart/2005/8/layout/hierarchy3"/>
    <dgm:cxn modelId="{E4F675B1-F7B7-4BFA-826C-A127F79EC45A}" type="presParOf" srcId="{391F61E7-7ECB-4C62-9000-946F3FCB3EAE}" destId="{81C5F1E9-6539-480C-87DF-29794F2CD452}" srcOrd="1" destOrd="0" presId="urn:microsoft.com/office/officeart/2005/8/layout/hierarchy3"/>
    <dgm:cxn modelId="{1FF3F0D0-181D-4481-A6F4-A654611F26EE}" type="presParOf" srcId="{81C5F1E9-6539-480C-87DF-29794F2CD452}" destId="{1642F3B4-B9A8-41F8-81E3-A8B6A375064F}" srcOrd="0" destOrd="0" presId="urn:microsoft.com/office/officeart/2005/8/layout/hierarchy3"/>
    <dgm:cxn modelId="{462DBFB7-49E9-4BCC-8E26-DB97574794FF}" type="presParOf" srcId="{81C5F1E9-6539-480C-87DF-29794F2CD452}" destId="{06D10694-D450-4472-B687-4E45E8DFACC1}" srcOrd="1" destOrd="0" presId="urn:microsoft.com/office/officeart/2005/8/layout/hierarchy3"/>
    <dgm:cxn modelId="{F55DCF2B-BE1C-4F29-A5D8-359B43F55A06}" type="presParOf" srcId="{81C5F1E9-6539-480C-87DF-29794F2CD452}" destId="{FABE2976-C0EA-4DA3-A208-FFBCCF067E24}" srcOrd="2" destOrd="0" presId="urn:microsoft.com/office/officeart/2005/8/layout/hierarchy3"/>
    <dgm:cxn modelId="{56B7511F-9D5F-403F-8E26-38700DB1B869}" type="presParOf" srcId="{81C5F1E9-6539-480C-87DF-29794F2CD452}" destId="{CC31100C-CA84-4385-88F0-ECA61BB3B4DB}" srcOrd="3" destOrd="0" presId="urn:microsoft.com/office/officeart/2005/8/layout/hierarchy3"/>
    <dgm:cxn modelId="{5E05F6A9-2244-4064-B148-0DD201BBE679}" type="presParOf" srcId="{81C5F1E9-6539-480C-87DF-29794F2CD452}" destId="{9AC8AC48-6811-4716-BE48-83FDE77ECAD2}" srcOrd="4" destOrd="0" presId="urn:microsoft.com/office/officeart/2005/8/layout/hierarchy3"/>
    <dgm:cxn modelId="{610D39B1-E2C9-4866-AEE6-0C9B59842C8C}" type="presParOf" srcId="{81C5F1E9-6539-480C-87DF-29794F2CD452}" destId="{8DF192C0-E568-4C0E-B231-DC5627847E0E}" srcOrd="5" destOrd="0" presId="urn:microsoft.com/office/officeart/2005/8/layout/hierarchy3"/>
    <dgm:cxn modelId="{89FA1C04-E95B-4493-95DA-18D2E0A3E03C}" type="presParOf" srcId="{81C5F1E9-6539-480C-87DF-29794F2CD452}" destId="{EB1C1BCE-0136-4309-86E0-8580D4B31343}" srcOrd="6" destOrd="0" presId="urn:microsoft.com/office/officeart/2005/8/layout/hierarchy3"/>
    <dgm:cxn modelId="{645B8676-D6CD-414B-9F31-6EED67C0CD57}" type="presParOf" srcId="{81C5F1E9-6539-480C-87DF-29794F2CD452}" destId="{E942305D-222F-40F6-9E2B-D930193A4D3E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0E31D-1F01-4158-93ED-1ED98AD3A095}">
      <dsp:nvSpPr>
        <dsp:cNvPr id="0" name=""/>
        <dsp:cNvSpPr/>
      </dsp:nvSpPr>
      <dsp:spPr>
        <a:xfrm>
          <a:off x="0" y="0"/>
          <a:ext cx="2854251" cy="3540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/>
            <a:t>Generic</a:t>
          </a:r>
          <a:endParaRPr lang="zh-CN" altLang="en-US" sz="2100" kern="1200" dirty="0"/>
        </a:p>
      </dsp:txBody>
      <dsp:txXfrm>
        <a:off x="10369" y="10369"/>
        <a:ext cx="2833513" cy="333276"/>
      </dsp:txXfrm>
    </dsp:sp>
    <dsp:sp modelId="{1642F3B4-B9A8-41F8-81E3-A8B6A375064F}">
      <dsp:nvSpPr>
        <dsp:cNvPr id="0" name=""/>
        <dsp:cNvSpPr/>
      </dsp:nvSpPr>
      <dsp:spPr>
        <a:xfrm>
          <a:off x="285425" y="354014"/>
          <a:ext cx="345382" cy="52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3706"/>
              </a:lnTo>
              <a:lnTo>
                <a:pt x="345382" y="52370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10694-D450-4472-B687-4E45E8DFACC1}">
      <dsp:nvSpPr>
        <dsp:cNvPr id="0" name=""/>
        <dsp:cNvSpPr/>
      </dsp:nvSpPr>
      <dsp:spPr>
        <a:xfrm>
          <a:off x="630807" y="529185"/>
          <a:ext cx="2220542" cy="69707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chemeClr val="accent6">
                  <a:lumMod val="50000"/>
                </a:schemeClr>
              </a:solidFill>
            </a:rPr>
            <a:t>Lexical (69)</a:t>
          </a:r>
          <a:endParaRPr lang="zh-CN" altLang="en-US" sz="1400" kern="1200" dirty="0">
            <a:solidFill>
              <a:schemeClr val="accent6">
                <a:lumMod val="50000"/>
              </a:schemeClr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100" kern="1200" dirty="0"/>
            <a:t>TTR</a:t>
          </a:r>
          <a:r>
            <a:rPr lang="zh-CN" altLang="en-US" sz="1100" kern="1200" dirty="0"/>
            <a:t>，</a:t>
          </a:r>
          <a:r>
            <a:rPr lang="en-US" altLang="zh-CN" sz="1100" kern="1200" dirty="0" err="1"/>
            <a:t>AvgWordLength</a:t>
          </a:r>
          <a:r>
            <a:rPr lang="en-US" altLang="zh-CN" sz="1100" kern="1200" dirty="0"/>
            <a:t>, MTLD, Noun, Verbs, Pron, Idioms…</a:t>
          </a:r>
          <a:endParaRPr lang="zh-CN" altLang="en-US" sz="1100" kern="1200" dirty="0"/>
        </a:p>
      </dsp:txBody>
      <dsp:txXfrm>
        <a:off x="651223" y="549601"/>
        <a:ext cx="2179710" cy="656238"/>
      </dsp:txXfrm>
    </dsp:sp>
    <dsp:sp modelId="{FABE2976-C0EA-4DA3-A208-FFBCCF067E24}">
      <dsp:nvSpPr>
        <dsp:cNvPr id="0" name=""/>
        <dsp:cNvSpPr/>
      </dsp:nvSpPr>
      <dsp:spPr>
        <a:xfrm>
          <a:off x="285425" y="354014"/>
          <a:ext cx="345382" cy="13950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5043"/>
              </a:lnTo>
              <a:lnTo>
                <a:pt x="345382" y="139504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31100C-CA84-4385-88F0-ECA61BB3B4DB}">
      <dsp:nvSpPr>
        <dsp:cNvPr id="0" name=""/>
        <dsp:cNvSpPr/>
      </dsp:nvSpPr>
      <dsp:spPr>
        <a:xfrm>
          <a:off x="630807" y="1400522"/>
          <a:ext cx="2218746" cy="69707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rgbClr val="FFAB40">
                  <a:lumMod val="50000"/>
                </a:srgbClr>
              </a:solidFill>
              <a:latin typeface="Arial"/>
              <a:ea typeface="宋体" panose="02010600030101010101" pitchFamily="2" charset="-122"/>
              <a:cs typeface="+mn-cs"/>
            </a:rPr>
            <a:t>Syntactical (26)</a:t>
          </a:r>
          <a:endParaRPr lang="zh-CN" altLang="en-US" sz="1400" kern="1200" dirty="0">
            <a:solidFill>
              <a:srgbClr val="FFAB40">
                <a:lumMod val="50000"/>
              </a:srgbClr>
            </a:solidFill>
            <a:latin typeface="Arial"/>
            <a:ea typeface="宋体" panose="02010600030101010101" pitchFamily="2" charset="-122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100" kern="1200" dirty="0" err="1"/>
            <a:t>Avg.Sent.Length</a:t>
          </a:r>
          <a:r>
            <a:rPr lang="en-US" altLang="zh-CN" sz="1100" kern="1200" dirty="0"/>
            <a:t>, </a:t>
          </a:r>
          <a:r>
            <a:rPr lang="en-US" altLang="zh-CN" sz="1100" kern="1200" dirty="0" err="1"/>
            <a:t>QuestionSent</a:t>
          </a:r>
          <a:r>
            <a:rPr lang="en-US" altLang="zh-CN" sz="1100" kern="1200" dirty="0"/>
            <a:t>, MDD, </a:t>
          </a:r>
          <a:r>
            <a:rPr lang="en-US" altLang="zh-CN" sz="1100" kern="1200" dirty="0" err="1"/>
            <a:t>AvgChildrenPerNode</a:t>
          </a:r>
          <a:endParaRPr lang="zh-CN" altLang="en-US" sz="1100" kern="1200" dirty="0"/>
        </a:p>
      </dsp:txBody>
      <dsp:txXfrm>
        <a:off x="651223" y="1420938"/>
        <a:ext cx="2177914" cy="656238"/>
      </dsp:txXfrm>
    </dsp:sp>
    <dsp:sp modelId="{9AC8AC48-6811-4716-BE48-83FDE77ECAD2}">
      <dsp:nvSpPr>
        <dsp:cNvPr id="0" name=""/>
        <dsp:cNvSpPr/>
      </dsp:nvSpPr>
      <dsp:spPr>
        <a:xfrm>
          <a:off x="285425" y="354014"/>
          <a:ext cx="345382" cy="2266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6381"/>
              </a:lnTo>
              <a:lnTo>
                <a:pt x="345382" y="22663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F192C0-E568-4C0E-B231-DC5627847E0E}">
      <dsp:nvSpPr>
        <dsp:cNvPr id="0" name=""/>
        <dsp:cNvSpPr/>
      </dsp:nvSpPr>
      <dsp:spPr>
        <a:xfrm>
          <a:off x="630807" y="2271860"/>
          <a:ext cx="2218746" cy="69707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rgbClr val="FFAB40">
                  <a:lumMod val="50000"/>
                </a:srgbClr>
              </a:solidFill>
              <a:latin typeface="Arial"/>
              <a:ea typeface="宋体" panose="02010600030101010101" pitchFamily="2" charset="-122"/>
              <a:cs typeface="+mn-cs"/>
            </a:rPr>
            <a:t>Readability (16)</a:t>
          </a:r>
          <a:endParaRPr lang="zh-CN" altLang="en-US" sz="1400" kern="1200" dirty="0">
            <a:solidFill>
              <a:srgbClr val="FFAB40">
                <a:lumMod val="50000"/>
              </a:srgbClr>
            </a:solidFill>
            <a:latin typeface="Arial"/>
            <a:ea typeface="宋体" panose="02010600030101010101" pitchFamily="2" charset="-122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100" kern="1200" dirty="0" err="1"/>
            <a:t>LexicalRichness</a:t>
          </a:r>
          <a:r>
            <a:rPr lang="en-US" altLang="en-US" sz="1100" kern="1200" dirty="0"/>
            <a:t>, Concreteness score, </a:t>
          </a:r>
          <a:r>
            <a:rPr lang="en-US" altLang="en-US" sz="1100" kern="1200" dirty="0" err="1"/>
            <a:t>AvgConcrete</a:t>
          </a:r>
          <a:endParaRPr lang="zh-CN" altLang="en-US" sz="1100" kern="1200" dirty="0"/>
        </a:p>
      </dsp:txBody>
      <dsp:txXfrm>
        <a:off x="651223" y="2292276"/>
        <a:ext cx="2177914" cy="656238"/>
      </dsp:txXfrm>
    </dsp:sp>
    <dsp:sp modelId="{EB1C1BCE-0136-4309-86E0-8580D4B31343}">
      <dsp:nvSpPr>
        <dsp:cNvPr id="0" name=""/>
        <dsp:cNvSpPr/>
      </dsp:nvSpPr>
      <dsp:spPr>
        <a:xfrm>
          <a:off x="285425" y="354014"/>
          <a:ext cx="345382" cy="31377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7719"/>
              </a:lnTo>
              <a:lnTo>
                <a:pt x="345382" y="3137719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2305D-222F-40F6-9E2B-D930193A4D3E}">
      <dsp:nvSpPr>
        <dsp:cNvPr id="0" name=""/>
        <dsp:cNvSpPr/>
      </dsp:nvSpPr>
      <dsp:spPr>
        <a:xfrm>
          <a:off x="630807" y="3143198"/>
          <a:ext cx="2218746" cy="69707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rgbClr val="FFAB40">
                  <a:lumMod val="50000"/>
                </a:srgbClr>
              </a:solidFill>
              <a:latin typeface="Arial"/>
              <a:ea typeface="宋体" panose="02010600030101010101" pitchFamily="2" charset="-122"/>
              <a:cs typeface="+mn-cs"/>
            </a:rPr>
            <a:t>N-gram (309)</a:t>
          </a:r>
          <a:endParaRPr lang="zh-CN" altLang="en-US" sz="1400" kern="1200" dirty="0">
            <a:solidFill>
              <a:srgbClr val="FFAB40">
                <a:lumMod val="50000"/>
              </a:srgbClr>
            </a:solidFill>
            <a:latin typeface="Arial"/>
            <a:ea typeface="宋体" panose="02010600030101010101" pitchFamily="2" charset="-122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altLang="en-US" sz="1100" kern="1200" dirty="0"/>
            <a:t>N_word_gram, N_PoS_gram, </a:t>
          </a:r>
          <a:endParaRPr lang="zh-CN" alt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altLang="en-US" sz="1100" kern="1200" dirty="0"/>
            <a:t>N = 1 - 3</a:t>
          </a:r>
          <a:endParaRPr lang="zh-CN" altLang="en-US" sz="1100" kern="1200" dirty="0"/>
        </a:p>
      </dsp:txBody>
      <dsp:txXfrm>
        <a:off x="651223" y="3163614"/>
        <a:ext cx="2177914" cy="6562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0E31D-1F01-4158-93ED-1ED98AD3A095}">
      <dsp:nvSpPr>
        <dsp:cNvPr id="0" name=""/>
        <dsp:cNvSpPr/>
      </dsp:nvSpPr>
      <dsp:spPr>
        <a:xfrm>
          <a:off x="0" y="0"/>
          <a:ext cx="2854251" cy="3540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/>
            <a:t>CTT-specific</a:t>
          </a:r>
          <a:endParaRPr lang="zh-CN" altLang="en-US" sz="2100" kern="1200" dirty="0"/>
        </a:p>
      </dsp:txBody>
      <dsp:txXfrm>
        <a:off x="10369" y="10369"/>
        <a:ext cx="2833513" cy="333276"/>
      </dsp:txXfrm>
    </dsp:sp>
    <dsp:sp modelId="{1642F3B4-B9A8-41F8-81E3-A8B6A375064F}">
      <dsp:nvSpPr>
        <dsp:cNvPr id="0" name=""/>
        <dsp:cNvSpPr/>
      </dsp:nvSpPr>
      <dsp:spPr>
        <a:xfrm>
          <a:off x="285425" y="354014"/>
          <a:ext cx="345382" cy="52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3706"/>
              </a:lnTo>
              <a:lnTo>
                <a:pt x="345382" y="52370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10694-D450-4472-B687-4E45E8DFACC1}">
      <dsp:nvSpPr>
        <dsp:cNvPr id="0" name=""/>
        <dsp:cNvSpPr/>
      </dsp:nvSpPr>
      <dsp:spPr>
        <a:xfrm>
          <a:off x="630807" y="529185"/>
          <a:ext cx="2220542" cy="69707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rgbClr val="FFAB40">
                  <a:lumMod val="50000"/>
                </a:srgbClr>
              </a:solidFill>
              <a:latin typeface="Arial"/>
              <a:ea typeface="宋体" panose="02010600030101010101" pitchFamily="2" charset="-122"/>
              <a:cs typeface="+mn-cs"/>
            </a:rPr>
            <a:t>Repetition (7)</a:t>
          </a:r>
          <a:endParaRPr lang="zh-CN" altLang="en-US" sz="1400" kern="1200" dirty="0">
            <a:solidFill>
              <a:srgbClr val="FFAB40">
                <a:lumMod val="50000"/>
              </a:srgbClr>
            </a:solidFill>
            <a:latin typeface="Arial"/>
            <a:ea typeface="宋体" panose="02010600030101010101" pitchFamily="2" charset="-122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000" kern="1200" dirty="0" err="1"/>
            <a:t>ratio_AA</a:t>
          </a:r>
          <a:r>
            <a:rPr lang="en-US" altLang="zh-CN" sz="1000" kern="1200" dirty="0"/>
            <a:t>, </a:t>
          </a:r>
          <a:r>
            <a:rPr lang="en-US" altLang="zh-CN" sz="1000" kern="1200" dirty="0" err="1"/>
            <a:t>ratio_ABAB</a:t>
          </a:r>
          <a:r>
            <a:rPr lang="en-US" altLang="zh-CN" sz="1000" kern="1200" dirty="0"/>
            <a:t>, </a:t>
          </a:r>
          <a:r>
            <a:rPr lang="en-US" altLang="zh-CN" sz="1000" kern="1200" dirty="0" err="1"/>
            <a:t>ratio_AAA</a:t>
          </a:r>
          <a:r>
            <a:rPr lang="en-US" altLang="zh-CN" sz="1000" kern="1200" dirty="0"/>
            <a:t>, </a:t>
          </a:r>
          <a:r>
            <a:rPr lang="en-US" altLang="zh-CN" sz="1000" kern="1200" dirty="0" err="1"/>
            <a:t>ratio_AABB</a:t>
          </a:r>
          <a:endParaRPr lang="zh-CN" altLang="en-US" sz="1000" kern="1200" dirty="0"/>
        </a:p>
      </dsp:txBody>
      <dsp:txXfrm>
        <a:off x="651223" y="549601"/>
        <a:ext cx="2179710" cy="656238"/>
      </dsp:txXfrm>
    </dsp:sp>
    <dsp:sp modelId="{FABE2976-C0EA-4DA3-A208-FFBCCF067E24}">
      <dsp:nvSpPr>
        <dsp:cNvPr id="0" name=""/>
        <dsp:cNvSpPr/>
      </dsp:nvSpPr>
      <dsp:spPr>
        <a:xfrm>
          <a:off x="285425" y="354014"/>
          <a:ext cx="345382" cy="13950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5043"/>
              </a:lnTo>
              <a:lnTo>
                <a:pt x="345382" y="139504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31100C-CA84-4385-88F0-ECA61BB3B4DB}">
      <dsp:nvSpPr>
        <dsp:cNvPr id="0" name=""/>
        <dsp:cNvSpPr/>
      </dsp:nvSpPr>
      <dsp:spPr>
        <a:xfrm>
          <a:off x="630807" y="1400522"/>
          <a:ext cx="2218746" cy="69707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rgbClr val="FFAB40">
                  <a:lumMod val="50000"/>
                </a:srgbClr>
              </a:solidFill>
              <a:latin typeface="Arial"/>
              <a:ea typeface="宋体" panose="02010600030101010101" pitchFamily="2" charset="-122"/>
              <a:cs typeface="+mn-cs"/>
            </a:rPr>
            <a:t>Rhythm (10)</a:t>
          </a:r>
          <a:endParaRPr lang="zh-CN" altLang="en-US" sz="1400" kern="1200" dirty="0">
            <a:solidFill>
              <a:srgbClr val="FFAB40">
                <a:lumMod val="50000"/>
              </a:srgbClr>
            </a:solidFill>
            <a:latin typeface="Arial"/>
            <a:ea typeface="宋体" panose="02010600030101010101" pitchFamily="2" charset="-122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000" kern="1200" dirty="0"/>
            <a:t>Open Syllable Ratio, Rhyme Density, Rhyme Ratio</a:t>
          </a:r>
          <a:endParaRPr lang="zh-CN" altLang="en-US" sz="1000" kern="1200" dirty="0"/>
        </a:p>
      </dsp:txBody>
      <dsp:txXfrm>
        <a:off x="651223" y="1420938"/>
        <a:ext cx="2177914" cy="656238"/>
      </dsp:txXfrm>
    </dsp:sp>
    <dsp:sp modelId="{9AC8AC48-6811-4716-BE48-83FDE77ECAD2}">
      <dsp:nvSpPr>
        <dsp:cNvPr id="0" name=""/>
        <dsp:cNvSpPr/>
      </dsp:nvSpPr>
      <dsp:spPr>
        <a:xfrm>
          <a:off x="285425" y="354014"/>
          <a:ext cx="345382" cy="2266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6381"/>
              </a:lnTo>
              <a:lnTo>
                <a:pt x="345382" y="22663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F192C0-E568-4C0E-B231-DC5627847E0E}">
      <dsp:nvSpPr>
        <dsp:cNvPr id="0" name=""/>
        <dsp:cNvSpPr/>
      </dsp:nvSpPr>
      <dsp:spPr>
        <a:xfrm>
          <a:off x="630807" y="2271860"/>
          <a:ext cx="2218746" cy="69707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rgbClr val="FFAB40">
                  <a:lumMod val="50000"/>
                </a:srgbClr>
              </a:solidFill>
              <a:latin typeface="Arial"/>
              <a:ea typeface="宋体" panose="02010600030101010101" pitchFamily="2" charset="-122"/>
              <a:cs typeface="+mn-cs"/>
            </a:rPr>
            <a:t>Translatability (5)</a:t>
          </a:r>
          <a:endParaRPr lang="zh-CN" altLang="en-US" sz="1400" kern="1200" dirty="0">
            <a:solidFill>
              <a:srgbClr val="FFAB40">
                <a:lumMod val="50000"/>
              </a:srgbClr>
            </a:solidFill>
            <a:latin typeface="Arial"/>
            <a:ea typeface="宋体" panose="02010600030101010101" pitchFamily="2" charset="-122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000" kern="1200" dirty="0"/>
            <a:t>completeness, foreignness, </a:t>
          </a:r>
          <a:r>
            <a:rPr lang="en-US" altLang="en-US" sz="1000" kern="1200" dirty="0" err="1"/>
            <a:t>code_switching</a:t>
          </a:r>
          <a:r>
            <a:rPr lang="en-US" altLang="en-US" sz="1000" kern="1200" dirty="0"/>
            <a:t>, </a:t>
          </a:r>
          <a:r>
            <a:rPr lang="en-US" altLang="en-US" sz="1000" kern="1200" dirty="0" err="1"/>
            <a:t>untranslatables</a:t>
          </a:r>
          <a:endParaRPr lang="zh-CN" altLang="en-US" sz="1000" kern="1200" dirty="0"/>
        </a:p>
      </dsp:txBody>
      <dsp:txXfrm>
        <a:off x="651223" y="2292276"/>
        <a:ext cx="2177914" cy="656238"/>
      </dsp:txXfrm>
    </dsp:sp>
    <dsp:sp modelId="{EB1C1BCE-0136-4309-86E0-8580D4B31343}">
      <dsp:nvSpPr>
        <dsp:cNvPr id="0" name=""/>
        <dsp:cNvSpPr/>
      </dsp:nvSpPr>
      <dsp:spPr>
        <a:xfrm>
          <a:off x="285425" y="354014"/>
          <a:ext cx="345382" cy="31377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7719"/>
              </a:lnTo>
              <a:lnTo>
                <a:pt x="345382" y="3137719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2305D-222F-40F6-9E2B-D930193A4D3E}">
      <dsp:nvSpPr>
        <dsp:cNvPr id="0" name=""/>
        <dsp:cNvSpPr/>
      </dsp:nvSpPr>
      <dsp:spPr>
        <a:xfrm>
          <a:off x="630807" y="3143198"/>
          <a:ext cx="2218746" cy="69707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rgbClr val="FFAB40">
                  <a:lumMod val="50000"/>
                </a:srgbClr>
              </a:solidFill>
              <a:latin typeface="Arial"/>
              <a:ea typeface="宋体" panose="02010600030101010101" pitchFamily="2" charset="-122"/>
              <a:cs typeface="+mn-cs"/>
            </a:rPr>
            <a:t>Miscellaneous (5)</a:t>
          </a:r>
          <a:endParaRPr lang="zh-CN" altLang="en-US" sz="1400" kern="1200" dirty="0">
            <a:solidFill>
              <a:srgbClr val="FFAB40">
                <a:lumMod val="50000"/>
              </a:srgbClr>
            </a:solidFill>
            <a:latin typeface="Arial"/>
            <a:ea typeface="宋体" panose="02010600030101010101" pitchFamily="2" charset="-122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000" kern="1200" dirty="0" err="1"/>
            <a:t>ratio_onomatopoeia</a:t>
          </a:r>
          <a:r>
            <a:rPr lang="en-US" altLang="en-US" sz="1000" kern="1200" dirty="0"/>
            <a:t>, </a:t>
          </a:r>
          <a:r>
            <a:rPr lang="en-US" altLang="en-US" sz="1000" kern="1200" dirty="0" err="1"/>
            <a:t>ratio_StrongModifier</a:t>
          </a:r>
          <a:r>
            <a:rPr lang="en-US" altLang="en-US" sz="1000" kern="1200" dirty="0"/>
            <a:t>, </a:t>
          </a:r>
          <a:r>
            <a:rPr lang="en-US" altLang="en-US" sz="1000" kern="1200" dirty="0" err="1"/>
            <a:t>ratio_er_suffix</a:t>
          </a:r>
          <a:endParaRPr lang="zh-CN" altLang="en-US" sz="1000" kern="1200" dirty="0"/>
        </a:p>
      </dsp:txBody>
      <dsp:txXfrm>
        <a:off x="651223" y="3163614"/>
        <a:ext cx="2177914" cy="656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scapism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bf738912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bf738912b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>
          <a:extLst>
            <a:ext uri="{FF2B5EF4-FFF2-40B4-BE49-F238E27FC236}">
              <a16:creationId xmlns:a16="http://schemas.microsoft.com/office/drawing/2014/main" id="{0BD7C73D-F7C2-614D-C949-E00D08C59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bf738912b_0_103:notes">
            <a:extLst>
              <a:ext uri="{FF2B5EF4-FFF2-40B4-BE49-F238E27FC236}">
                <a16:creationId xmlns:a16="http://schemas.microsoft.com/office/drawing/2014/main" id="{C2F01DDD-C53F-857D-87A8-2EA7214FE1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bf738912b_0_103:notes">
            <a:extLst>
              <a:ext uri="{FF2B5EF4-FFF2-40B4-BE49-F238E27FC236}">
                <a16:creationId xmlns:a16="http://schemas.microsoft.com/office/drawing/2014/main" id="{3B461D8C-BB2F-F818-3E06-C8B04B7884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4695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35941DA4-CE02-643F-E9EE-A60A1236D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A0F9C354-CF90-A918-BE2D-CFD74D96D0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AC8AED3C-9113-61D6-6758-526AB23422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696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DDF08AEC-A3AE-548A-40A3-2EDD203C9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B014D527-E711-37C1-92A2-B775A9F5B1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493FA4CC-BB02-FC53-2CB0-052EBD95CC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9251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315664D5-F48F-03A4-820A-E080A20A8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1D7234DF-D0F1-EE6C-32ED-148B34F783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51A98E3A-6E06-D258-C520-8F20D7EC6C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7487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65F19AA6-8A44-F609-7345-BCB671919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AEBCB82B-E26A-3D30-B821-2A08AB5EE4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5B050D73-52D8-120B-7156-400734CB85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7083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4069B53A-5F5B-6435-4B0C-257EA29FB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78287D3A-5EFE-5C74-4A9E-AEED96DA53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CF4CC6D2-C88B-FBC8-419C-FB0338BD21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1387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>
          <a:extLst>
            <a:ext uri="{FF2B5EF4-FFF2-40B4-BE49-F238E27FC236}">
              <a16:creationId xmlns:a16="http://schemas.microsoft.com/office/drawing/2014/main" id="{449FAEC5-B245-7234-4B8A-24413FE99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bf738912b_0_103:notes">
            <a:extLst>
              <a:ext uri="{FF2B5EF4-FFF2-40B4-BE49-F238E27FC236}">
                <a16:creationId xmlns:a16="http://schemas.microsoft.com/office/drawing/2014/main" id="{018E8B7D-6462-47DC-7C39-7001DC10F6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bf738912b_0_103:notes">
            <a:extLst>
              <a:ext uri="{FF2B5EF4-FFF2-40B4-BE49-F238E27FC236}">
                <a16:creationId xmlns:a16="http://schemas.microsoft.com/office/drawing/2014/main" id="{6058B47F-E7D4-23E1-0A08-DB7D48C300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7405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D82142FF-0EE8-D812-C44E-37D5CCFF7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33BA5171-214E-B2F3-B33F-638224F776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618E327D-2753-5221-B1BD-207465775B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✅ </a:t>
            </a:r>
            <a:r>
              <a:rPr lang="en-US" altLang="zh-CN" b="1" dirty="0"/>
              <a:t>Lexical</a:t>
            </a:r>
            <a:r>
              <a:rPr lang="en-US" altLang="zh-CN" dirty="0"/>
              <a:t> and </a:t>
            </a:r>
            <a:r>
              <a:rPr lang="en-US" altLang="zh-CN" b="1" dirty="0"/>
              <a:t>N-gram</a:t>
            </a:r>
            <a:r>
              <a:rPr lang="en-US" altLang="zh-CN" dirty="0"/>
              <a:t> features perform best among generic features, especially for distinguishing HTs and NMTs.</a:t>
            </a:r>
            <a:br>
              <a:rPr lang="en-US" altLang="zh-CN" dirty="0"/>
            </a:br>
            <a:r>
              <a:rPr lang="en-US" altLang="zh-CN" dirty="0"/>
              <a:t>❌ </a:t>
            </a:r>
            <a:r>
              <a:rPr lang="en-US" altLang="zh-CN" b="1" dirty="0"/>
              <a:t>Readability</a:t>
            </a:r>
            <a:r>
              <a:rPr lang="en-US" altLang="zh-CN" dirty="0"/>
              <a:t> performs the worst, with notably low accuracy for HTs vs. LLMs.</a:t>
            </a:r>
            <a:br>
              <a:rPr lang="en-US" altLang="zh-CN" dirty="0"/>
            </a:br>
            <a:r>
              <a:rPr lang="en-US" altLang="zh-CN" dirty="0"/>
              <a:t>⚠️ Among CTT-specific features, </a:t>
            </a:r>
            <a:r>
              <a:rPr lang="en-US" altLang="zh-CN" b="1" dirty="0"/>
              <a:t>Translatability</a:t>
            </a:r>
            <a:r>
              <a:rPr lang="en-US" altLang="zh-CN" dirty="0"/>
              <a:t> and </a:t>
            </a:r>
            <a:r>
              <a:rPr lang="en-US" altLang="zh-CN" b="1" dirty="0"/>
              <a:t>Miscellaneous</a:t>
            </a:r>
            <a:r>
              <a:rPr lang="en-US" altLang="zh-CN" dirty="0"/>
              <a:t> help differentiate HTs,</a:t>
            </a:r>
            <a:br>
              <a:rPr lang="en-US" altLang="zh-CN" dirty="0"/>
            </a:br>
            <a:r>
              <a:rPr lang="en-US" altLang="zh-CN" dirty="0"/>
              <a:t>❌ but </a:t>
            </a:r>
            <a:r>
              <a:rPr lang="en-US" altLang="zh-CN" b="1" dirty="0"/>
              <a:t>Repetition</a:t>
            </a:r>
            <a:r>
              <a:rPr lang="en-US" altLang="zh-CN" dirty="0"/>
              <a:t> and </a:t>
            </a:r>
            <a:r>
              <a:rPr lang="en-US" altLang="zh-CN" b="1" dirty="0"/>
              <a:t>Rhythm</a:t>
            </a:r>
            <a:r>
              <a:rPr lang="en-US" altLang="zh-CN" dirty="0"/>
              <a:t> drop sharply in performance.</a:t>
            </a:r>
            <a:br>
              <a:rPr lang="en-US" altLang="zh-CN" dirty="0"/>
            </a:br>
            <a:r>
              <a:rPr lang="zh-CN" altLang="en-US" dirty="0"/>
              <a:t>🏆 </a:t>
            </a:r>
            <a:r>
              <a:rPr lang="en-US" altLang="zh-CN" dirty="0"/>
              <a:t>Overall, using </a:t>
            </a:r>
            <a:r>
              <a:rPr lang="en-US" altLang="zh-CN" b="1" dirty="0"/>
              <a:t>all features together</a:t>
            </a:r>
            <a:r>
              <a:rPr lang="en-US" altLang="zh-CN" dirty="0"/>
              <a:t> gives the best results, followed by generic features, then CTT-specific ones.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0756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1005DE58-E9D9-B130-282F-F066084A0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8B91BD29-FC20-3225-F77A-5B8AC6C465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E25C8719-348F-46EF-CA77-93E67D55CC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2272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21971C93-C9C4-B63C-0DFB-4FFB18CE0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4AF6911B-4D6E-548A-8D9E-FAF5D9649F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B9A93926-6AD4-37FA-2314-F5E1B25A69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565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bf738912b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bf738912b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>
          <a:extLst>
            <a:ext uri="{FF2B5EF4-FFF2-40B4-BE49-F238E27FC236}">
              <a16:creationId xmlns:a16="http://schemas.microsoft.com/office/drawing/2014/main" id="{0B02343B-91C3-C10E-7AFF-344AC4354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bf738912b_0_103:notes">
            <a:extLst>
              <a:ext uri="{FF2B5EF4-FFF2-40B4-BE49-F238E27FC236}">
                <a16:creationId xmlns:a16="http://schemas.microsoft.com/office/drawing/2014/main" id="{0FA64FF4-24CE-2ECD-64E4-A6CD99AE90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bf738912b_0_103:notes">
            <a:extLst>
              <a:ext uri="{FF2B5EF4-FFF2-40B4-BE49-F238E27FC236}">
                <a16:creationId xmlns:a16="http://schemas.microsoft.com/office/drawing/2014/main" id="{0124DFDC-FABF-32DF-9B86-676E736E2C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8552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BBFAD383-1ACB-B021-F365-621C08F2F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1F32D85A-E5DC-A353-5B21-F1EA0AEC4D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0B94C696-D6CF-7460-2029-336FD1B988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this section, we illustrate some features that would separate each group apart.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Give some examples here to illustrate clear the question and feature.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13910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E7C51B89-8B6F-6BB5-476D-A79D6C582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D0B399CD-0AC5-2CAA-C064-BAF118F7AE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795674D0-6A56-3398-9CFA-946BB79526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74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3996B823-D820-4C4F-0A4D-087E6F392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AD5DD5B3-E226-1271-4F7C-CEEB5A64C8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D598D0F3-992A-B1AD-A2CA-9F61B476AC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Particulary</a:t>
            </a:r>
            <a:r>
              <a:rPr lang="en-US" dirty="0"/>
              <a:t> attractive to young children readers.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85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A4483294-124F-1D8C-B06C-CA8048676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386D3BFB-900F-3D1E-07DE-746B566549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EB735A2B-1AF8-90DD-FA6C-90D1CEEA0F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this section, we illustrate some features that would separate each group apart.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154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958E23F3-039C-FFC3-1810-C830EE80E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3D9D2878-1D99-2278-7AEF-71A4335E57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759C8E50-2478-58DC-004D-D6138B13F3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OK! The main course has been served. We are presenting the dessert, so this part we would show you some of the interesting findings.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 err="1"/>
              <a:t>foreigness</a:t>
            </a:r>
            <a:r>
              <a:rPr lang="en-US" dirty="0"/>
              <a:t>. Source text retained in the target text. Ratio of </a:t>
            </a:r>
            <a:r>
              <a:rPr lang="en-US" dirty="0" err="1"/>
              <a:t>chinese</a:t>
            </a:r>
            <a:r>
              <a:rPr lang="en-US" dirty="0"/>
              <a:t> words / </a:t>
            </a:r>
            <a:r>
              <a:rPr lang="en-US" dirty="0" err="1"/>
              <a:t>english</a:t>
            </a:r>
            <a:r>
              <a:rPr lang="en-US" dirty="0"/>
              <a:t> words in the translation.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Stylistic variation </a:t>
            </a:r>
            <a:r>
              <a:rPr lang="en-US" dirty="0" err="1"/>
              <a:t>acoss</a:t>
            </a:r>
            <a:r>
              <a:rPr lang="en-US" dirty="0"/>
              <a:t> </a:t>
            </a:r>
            <a:r>
              <a:rPr lang="en-US" dirty="0" err="1"/>
              <a:t>transaltions</a:t>
            </a:r>
            <a:r>
              <a:rPr lang="en-US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7143818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>
          <a:extLst>
            <a:ext uri="{FF2B5EF4-FFF2-40B4-BE49-F238E27FC236}">
              <a16:creationId xmlns:a16="http://schemas.microsoft.com/office/drawing/2014/main" id="{FF25594B-CCCC-EA07-AC46-3CCA9DD97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bf738912b_0_103:notes">
            <a:extLst>
              <a:ext uri="{FF2B5EF4-FFF2-40B4-BE49-F238E27FC236}">
                <a16:creationId xmlns:a16="http://schemas.microsoft.com/office/drawing/2014/main" id="{735FCBEB-2708-1010-0053-D86CB74994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bf738912b_0_103:notes">
            <a:extLst>
              <a:ext uri="{FF2B5EF4-FFF2-40B4-BE49-F238E27FC236}">
                <a16:creationId xmlns:a16="http://schemas.microsoft.com/office/drawing/2014/main" id="{A65F4B29-51B5-5AC7-E6BD-2DBF5C7D45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81158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bf738912b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bf738912b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bf738912b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bf738912b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bf738912b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bf738912b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bf738912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bf738912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FEFE8935-E70B-12A2-568F-6F3292957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FAFF16AC-4024-BED2-F33D-0DC23C22B0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DA6B9F28-577E-C4C2-7E27-8E483BBE04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513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56F1CDD9-7BCB-51C3-D63D-132BE48E8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79931A78-36FD-4BA0-B522-82056B65A0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75DE478F-0FAE-7503-E6D8-19BD037DDD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5174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0EC9BA5B-5024-6929-9898-8F31C1BE8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8E3FE48D-4CB7-348E-83AE-F0EAB976B6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1A32BA1B-ED40-8F3C-1B2F-C37163CB48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altLang="zh-CN" b="1" dirty="0"/>
              <a:t>A Timeless Classic</a:t>
            </a:r>
            <a:br>
              <a:rPr lang="en-US" altLang="zh-CN" dirty="0"/>
            </a:br>
            <a:r>
              <a:rPr lang="en-US" altLang="zh-CN" dirty="0"/>
              <a:t>First published in 1911, by </a:t>
            </a:r>
            <a:r>
              <a:rPr lang="en-US" altLang="zh-CN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Sir James Matthew Barrie.</a:t>
            </a:r>
            <a:r>
              <a:rPr lang="en-US" altLang="zh-CN" dirty="0"/>
              <a:t>  </a:t>
            </a:r>
            <a:r>
              <a:rPr lang="en-US" altLang="zh-CN" i="1" dirty="0"/>
              <a:t>Peter Pan</a:t>
            </a:r>
            <a:r>
              <a:rPr lang="en-US" altLang="zh-CN" dirty="0"/>
              <a:t> remains one of the most iconic and enduring works in children’s literature.</a:t>
            </a:r>
          </a:p>
          <a:p>
            <a:pPr>
              <a:buNone/>
            </a:pPr>
            <a:r>
              <a:rPr lang="en-US" altLang="zh-C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cultural icon symbolizing youthful innocence and </a:t>
            </a:r>
            <a:r>
              <a:rPr lang="en-US" altLang="zh-CN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/>
              </a:rPr>
              <a:t>escapism</a:t>
            </a:r>
            <a:br>
              <a:rPr lang="en-US" altLang="zh-CN" dirty="0"/>
            </a:br>
            <a:r>
              <a:rPr lang="en-US" altLang="zh-CN" dirty="0"/>
              <a:t>The story centers on the dream of never growing up, blending adventure with deep emotional and philosophical layers.</a:t>
            </a:r>
          </a:p>
          <a:p>
            <a:pPr>
              <a:buNone/>
            </a:pPr>
            <a:r>
              <a:rPr lang="en-US" altLang="zh-CN" b="1" dirty="0"/>
              <a:t>Linguistic and Stylistic Richness</a:t>
            </a:r>
            <a:br>
              <a:rPr lang="en-US" altLang="zh-CN" dirty="0"/>
            </a:br>
            <a:r>
              <a:rPr lang="en-US" altLang="zh-CN" dirty="0"/>
              <a:t>Filled with metaphor, humor, and imaginative language—ideal for analyzing literary translation and machine translation challenges.</a:t>
            </a:r>
          </a:p>
        </p:txBody>
      </p:sp>
    </p:spTree>
    <p:extLst>
      <p:ext uri="{BB962C8B-B14F-4D97-AF65-F5344CB8AC3E}">
        <p14:creationId xmlns:p14="http://schemas.microsoft.com/office/powerpoint/2010/main" val="3771832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A872E7F5-E712-FB64-9A59-2B94C20FB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A906FB3A-82F2-4F26-9A8A-5F43139E64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E8EB0FBF-ECE5-6EB7-A130-B4FB396C6D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85892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BA39F84F-DFAD-4D27-B3D1-8DAF53E16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738912b_0_96:notes">
            <a:extLst>
              <a:ext uri="{FF2B5EF4-FFF2-40B4-BE49-F238E27FC236}">
                <a16:creationId xmlns:a16="http://schemas.microsoft.com/office/drawing/2014/main" id="{24AAEA7B-ED84-4AC4-04C1-932527FC72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738912b_0_96:notes">
            <a:extLst>
              <a:ext uri="{FF2B5EF4-FFF2-40B4-BE49-F238E27FC236}">
                <a16:creationId xmlns:a16="http://schemas.microsoft.com/office/drawing/2014/main" id="{3FB4C90A-B2F8-0F72-CB76-A12A552880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altLang="zh-CN" dirty="0"/>
              <a:t>This is a long list of literary review on studies in Machine Translation in Creative Texts.</a:t>
            </a:r>
          </a:p>
          <a:p>
            <a:pPr>
              <a:buNone/>
            </a:pPr>
            <a:endParaRPr lang="en-US" altLang="zh-CN" dirty="0"/>
          </a:p>
          <a:p>
            <a:pPr>
              <a:buNone/>
            </a:pPr>
            <a:r>
              <a:rPr lang="en-US" altLang="zh-CN" dirty="0"/>
              <a:t>But we also generate three tendencies from these studies. </a:t>
            </a:r>
          </a:p>
          <a:p>
            <a:pPr>
              <a:buNone/>
            </a:pPr>
            <a:endParaRPr lang="en-US" altLang="zh-CN" dirty="0"/>
          </a:p>
          <a:p>
            <a:pPr>
              <a:buFont typeface="+mj-lt"/>
              <a:buAutoNum type="arabicPeriod"/>
            </a:pPr>
            <a:r>
              <a:rPr lang="en-US" altLang="zh-CN" b="1" dirty="0"/>
              <a:t>NMT shows technical improvement</a:t>
            </a:r>
            <a:r>
              <a:rPr lang="en-US" altLang="zh-CN" b="0" dirty="0"/>
              <a:t>, but struggles with style</a:t>
            </a:r>
          </a:p>
          <a:p>
            <a:pPr marL="139700" indent="0">
              <a:buFont typeface="+mj-lt"/>
              <a:buNone/>
            </a:pPr>
            <a:r>
              <a:rPr lang="en-US" altLang="zh-CN" dirty="0"/>
              <a:t>→ </a:t>
            </a:r>
            <a:r>
              <a:rPr lang="en-US" altLang="zh-CN" i="1" dirty="0"/>
              <a:t>E.g., BLEU scores improve (Toral et al., 2018), but stylistic nuance—humor, rhythm, cultural cues—is often lost (Daems, 2022).</a:t>
            </a:r>
            <a:br>
              <a:rPr lang="en-US" altLang="zh-CN" dirty="0"/>
            </a:br>
            <a:r>
              <a:rPr lang="en-US" altLang="zh-CN" dirty="0"/>
              <a:t>✅ </a:t>
            </a:r>
            <a:r>
              <a:rPr lang="en-US" altLang="zh-CN" i="1" dirty="0"/>
              <a:t>Use this to highlight the “form vs. function” dilemma in literary MT.</a:t>
            </a:r>
          </a:p>
          <a:p>
            <a:pPr marL="139700" indent="0">
              <a:buFont typeface="+mj-lt"/>
              <a:buNone/>
            </a:pPr>
            <a:endParaRPr lang="en-US" altLang="zh-CN" dirty="0"/>
          </a:p>
          <a:p>
            <a:pPr marL="139700" indent="0">
              <a:buFont typeface="+mj-lt"/>
              <a:buNone/>
            </a:pPr>
            <a:endParaRPr lang="en-US" altLang="zh-CN" dirty="0"/>
          </a:p>
          <a:p>
            <a:pPr marL="139700" indent="0">
              <a:buFont typeface="+mj-lt"/>
              <a:buNone/>
            </a:pPr>
            <a:r>
              <a:rPr lang="en-US" altLang="zh-CN" dirty="0"/>
              <a:t>the very nature of creative texts almost implies an inherent degree of resistance to automation.</a:t>
            </a:r>
            <a:r>
              <a:rPr lang="en-US" altLang="zh-CN" i="1" dirty="0"/>
              <a:t> – </a:t>
            </a:r>
            <a:r>
              <a:rPr lang="en-US" altLang="zh-CN" i="1" dirty="0" err="1"/>
              <a:t>paola</a:t>
            </a:r>
            <a:r>
              <a:rPr lang="en-US" altLang="zh-CN" i="1" dirty="0"/>
              <a:t> </a:t>
            </a:r>
            <a:r>
              <a:rPr lang="en-US" altLang="zh-CN" i="1" dirty="0" err="1"/>
              <a:t>ruffo</a:t>
            </a:r>
            <a:endParaRPr lang="en-US" altLang="zh-CN" i="1" dirty="0"/>
          </a:p>
          <a:p>
            <a:pPr marL="139700" indent="0">
              <a:buFont typeface="+mj-lt"/>
              <a:buNone/>
            </a:pPr>
            <a:endParaRPr lang="en-US" altLang="zh-CN" dirty="0"/>
          </a:p>
          <a:p>
            <a:pPr>
              <a:buFont typeface="+mj-lt"/>
              <a:buAutoNum type="arabicPeriod"/>
            </a:pPr>
            <a:r>
              <a:rPr lang="en-US" altLang="zh-CN" b="1" dirty="0"/>
              <a:t>Translators resist MT due to creative constraints</a:t>
            </a:r>
            <a:br>
              <a:rPr lang="en-US" altLang="zh-CN" dirty="0"/>
            </a:br>
            <a:r>
              <a:rPr lang="en-US" altLang="zh-CN" dirty="0"/>
              <a:t>→ </a:t>
            </a:r>
            <a:r>
              <a:rPr lang="en-US" altLang="zh-CN" i="1" dirty="0"/>
              <a:t>Professional literary translators prefer manual work for freedom and voice (</a:t>
            </a:r>
            <a:r>
              <a:rPr lang="en-US" altLang="zh-CN" i="1" dirty="0" err="1"/>
              <a:t>Moorkens</a:t>
            </a:r>
            <a:r>
              <a:rPr lang="en-US" altLang="zh-CN" i="1" dirty="0"/>
              <a:t>, 2018; Way, 2023).</a:t>
            </a:r>
            <a:br>
              <a:rPr lang="en-US" altLang="zh-CN" dirty="0"/>
            </a:br>
            <a:endParaRPr lang="en-US" altLang="zh-CN" dirty="0"/>
          </a:p>
          <a:p>
            <a:pPr>
              <a:buFont typeface="+mj-lt"/>
              <a:buAutoNum type="arabicPeriod"/>
            </a:pPr>
            <a:r>
              <a:rPr lang="en-US" altLang="zh-CN" b="1" dirty="0"/>
              <a:t>Readers perceive MT as less engaging and coherent</a:t>
            </a:r>
            <a:br>
              <a:rPr lang="en-US" altLang="zh-CN" dirty="0"/>
            </a:br>
            <a:r>
              <a:rPr lang="en-US" altLang="zh-CN" dirty="0"/>
              <a:t>→ </a:t>
            </a:r>
            <a:r>
              <a:rPr lang="en-US" altLang="zh-CN" i="1" dirty="0"/>
              <a:t>MT versions score lowest in narrative clarity and reader focus (</a:t>
            </a:r>
            <a:r>
              <a:rPr lang="en-US" altLang="zh-CN" i="1" dirty="0" err="1"/>
              <a:t>Guerberof</a:t>
            </a:r>
            <a:r>
              <a:rPr lang="en-US" altLang="zh-CN" i="1" dirty="0"/>
              <a:t>, 2024); discourse coherence and lexical consistency also suffer (Jiang, 2022).</a:t>
            </a:r>
            <a:br>
              <a:rPr lang="en-US" altLang="zh-CN" dirty="0"/>
            </a:b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31346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CN" altLang="en-US" b="1" dirty="0"/>
              <a:t>🔍 </a:t>
            </a:r>
            <a:r>
              <a:rPr lang="en-US" altLang="zh-CN" b="1" dirty="0"/>
              <a:t>Highlights</a:t>
            </a:r>
          </a:p>
          <a:p>
            <a:pPr>
              <a:buFont typeface="+mj-lt"/>
              <a:buAutoNum type="arabicPeriod"/>
            </a:pPr>
            <a:r>
              <a:rPr lang="en-US" altLang="zh-CN" b="1" dirty="0"/>
              <a:t>Stylometric methods underused in CLT research</a:t>
            </a:r>
            <a:br>
              <a:rPr lang="en-US" altLang="zh-CN" dirty="0"/>
            </a:br>
            <a:r>
              <a:rPr lang="en-US" altLang="zh-CN" dirty="0"/>
              <a:t>→ </a:t>
            </a:r>
            <a:r>
              <a:rPr lang="en-US" altLang="zh-CN" i="1" dirty="0"/>
              <a:t>Most CLT studies focus on translation strategies or qualitative patterns; stylometric analysis is still limited.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altLang="zh-CN" dirty="0"/>
              <a:t>Distant language comparison is rare, such as Eng-</a:t>
            </a:r>
            <a:r>
              <a:rPr lang="en-US" altLang="zh-CN" dirty="0" err="1"/>
              <a:t>Chs</a:t>
            </a:r>
            <a:endParaRPr lang="en-US" altLang="zh-CN" dirty="0"/>
          </a:p>
          <a:p>
            <a:pPr>
              <a:buFont typeface="+mj-lt"/>
              <a:buAutoNum type="arabicPeriod"/>
            </a:pPr>
            <a:endParaRPr lang="en-US" altLang="zh-CN" dirty="0"/>
          </a:p>
          <a:p>
            <a:pPr>
              <a:buFont typeface="+mj-lt"/>
              <a:buAutoNum type="arabicPeriod"/>
            </a:pPr>
            <a:r>
              <a:rPr lang="en-US" altLang="zh-CN" b="1" dirty="0"/>
              <a:t>MT research rarely targets children’s literature</a:t>
            </a:r>
            <a:br>
              <a:rPr lang="en-US" altLang="zh-CN" dirty="0"/>
            </a:br>
            <a:r>
              <a:rPr lang="en-US" altLang="zh-CN" dirty="0"/>
              <a:t>→ </a:t>
            </a:r>
            <a:r>
              <a:rPr lang="en-US" altLang="zh-CN" i="1" dirty="0"/>
              <a:t>Existing MT-for-literature studies focus on adult fiction; CLT’s linguistic and stylistic uniqueness is overlooked.</a:t>
            </a:r>
            <a:endParaRPr lang="en-US" altLang="zh-CN" dirty="0"/>
          </a:p>
          <a:p>
            <a:pPr>
              <a:buFont typeface="+mj-lt"/>
              <a:buAutoNum type="arabicPeriod"/>
            </a:pPr>
            <a:r>
              <a:rPr lang="en-US" altLang="zh-CN" b="1" dirty="0"/>
              <a:t>LLMs remain unexplored in CLT translation</a:t>
            </a:r>
            <a:br>
              <a:rPr lang="en-US" altLang="zh-CN" dirty="0"/>
            </a:br>
            <a:r>
              <a:rPr lang="en-US" altLang="zh-CN" dirty="0"/>
              <a:t>→ </a:t>
            </a:r>
            <a:r>
              <a:rPr lang="en-US" altLang="zh-CN" i="1" dirty="0"/>
              <a:t>Despite growing interest in LLMs, their performance on CLT is rarely examined or benchmarked.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6738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rgbClr val="FFD2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5400"/>
              <a:buFont typeface="Arial"/>
              <a:buNone/>
              <a:defRPr sz="5400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199575"/>
            <a:ext cx="1179875" cy="94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300" y="4454566"/>
            <a:ext cx="1013250" cy="4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1E64C8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678425"/>
            <a:ext cx="8114400" cy="3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29" name="Google Shape;2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178700"/>
            <a:ext cx="1205725" cy="9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3000"/>
              <a:buNone/>
              <a:defRPr>
                <a:solidFill>
                  <a:srgbClr val="1E64C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199575"/>
            <a:ext cx="1179875" cy="94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300" y="4454566"/>
            <a:ext cx="1013250" cy="4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without logo">
  <p:cSld name="TITLE_AND_BODY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3000"/>
              <a:buNone/>
              <a:defRPr>
                <a:solidFill>
                  <a:srgbClr val="1E64C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40" name="Google Shape;4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0300" y="4454566"/>
            <a:ext cx="1013250" cy="4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3000"/>
              <a:buNone/>
              <a:defRPr>
                <a:solidFill>
                  <a:srgbClr val="1E64C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46" name="Google Shape;4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199575"/>
            <a:ext cx="1179875" cy="94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300" y="4454566"/>
            <a:ext cx="1013250" cy="4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3000"/>
              <a:buNone/>
              <a:defRPr>
                <a:solidFill>
                  <a:srgbClr val="1E64C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199575"/>
            <a:ext cx="1179875" cy="94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300" y="4454566"/>
            <a:ext cx="1013250" cy="4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3800"/>
              <a:buNone/>
              <a:defRPr sz="3800">
                <a:solidFill>
                  <a:srgbClr val="1E64C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65" name="Google Shape;65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199575"/>
            <a:ext cx="1179875" cy="94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300" y="4454566"/>
            <a:ext cx="1013250" cy="4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details 1">
  <p:cSld name="CAPTION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199575"/>
            <a:ext cx="1179875" cy="9439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/>
          <p:nvPr/>
        </p:nvSpPr>
        <p:spPr>
          <a:xfrm>
            <a:off x="245800" y="-16375"/>
            <a:ext cx="8898000" cy="42159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786575" y="711525"/>
            <a:ext cx="4064100" cy="16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72" name="Google Shape;7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300" y="4454566"/>
            <a:ext cx="1013250" cy="4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details 2">
  <p:cSld name="CAPTION_ONLY_2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199575"/>
            <a:ext cx="1179875" cy="9439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/>
          <p:nvPr/>
        </p:nvSpPr>
        <p:spPr>
          <a:xfrm>
            <a:off x="245800" y="-16375"/>
            <a:ext cx="8898000" cy="42159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1417475" y="711525"/>
            <a:ext cx="3433200" cy="16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78" name="Google Shape;78;p14"/>
          <p:cNvGrpSpPr/>
          <p:nvPr/>
        </p:nvGrpSpPr>
        <p:grpSpPr>
          <a:xfrm>
            <a:off x="970675" y="835750"/>
            <a:ext cx="310550" cy="1526250"/>
            <a:chOff x="970675" y="835750"/>
            <a:chExt cx="310550" cy="1526250"/>
          </a:xfrm>
        </p:grpSpPr>
        <p:pic>
          <p:nvPicPr>
            <p:cNvPr id="79" name="Google Shape;79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79950" y="835750"/>
              <a:ext cx="292000" cy="29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70675" y="1228525"/>
              <a:ext cx="310550" cy="11334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0300" y="4454566"/>
            <a:ext cx="1013250" cy="4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3000"/>
              <a:buNone/>
              <a:defRPr sz="3000" i="0" u="sng" strike="noStrike" cap="none">
                <a:solidFill>
                  <a:srgbClr val="1E64C8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/>
              <a:buChar char="■"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jp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svg"/><Relationship Id="rId3" Type="http://schemas.openxmlformats.org/officeDocument/2006/relationships/image" Target="../media/image6.jp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sv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56.png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11" Type="http://schemas.openxmlformats.org/officeDocument/2006/relationships/image" Target="../media/image51.svg"/><Relationship Id="rId5" Type="http://schemas.openxmlformats.org/officeDocument/2006/relationships/image" Target="../media/image49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6.jpg"/><Relationship Id="rId9" Type="http://schemas.openxmlformats.org/officeDocument/2006/relationships/image" Target="../media/image46.sv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71.svg"/><Relationship Id="rId7" Type="http://schemas.openxmlformats.org/officeDocument/2006/relationships/image" Target="../media/image41.sv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11" Type="http://schemas.openxmlformats.org/officeDocument/2006/relationships/image" Target="../media/image61.svg"/><Relationship Id="rId5" Type="http://schemas.openxmlformats.org/officeDocument/2006/relationships/image" Target="../media/image49.png"/><Relationship Id="rId15" Type="http://schemas.openxmlformats.org/officeDocument/2006/relationships/image" Target="../media/image65.png"/><Relationship Id="rId23" Type="http://schemas.openxmlformats.org/officeDocument/2006/relationships/image" Target="../media/image73.sv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6.jpg"/><Relationship Id="rId9" Type="http://schemas.openxmlformats.org/officeDocument/2006/relationships/image" Target="../media/image51.svg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diagramData" Target="../diagrams/data2.xml"/><Relationship Id="rId3" Type="http://schemas.openxmlformats.org/officeDocument/2006/relationships/image" Target="../media/image6.jpg"/><Relationship Id="rId7" Type="http://schemas.openxmlformats.org/officeDocument/2006/relationships/image" Target="../media/image77.svg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75.svg"/><Relationship Id="rId1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74.png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85.svg"/><Relationship Id="rId18" Type="http://schemas.openxmlformats.org/officeDocument/2006/relationships/image" Target="../media/image90.png"/><Relationship Id="rId3" Type="http://schemas.openxmlformats.org/officeDocument/2006/relationships/image" Target="../media/image6.jpg"/><Relationship Id="rId7" Type="http://schemas.openxmlformats.org/officeDocument/2006/relationships/image" Target="../media/image81.svg"/><Relationship Id="rId12" Type="http://schemas.openxmlformats.org/officeDocument/2006/relationships/image" Target="../media/image84.png"/><Relationship Id="rId17" Type="http://schemas.openxmlformats.org/officeDocument/2006/relationships/image" Target="../media/image89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11" Type="http://schemas.openxmlformats.org/officeDocument/2006/relationships/image" Target="../media/image83.svg"/><Relationship Id="rId5" Type="http://schemas.openxmlformats.org/officeDocument/2006/relationships/image" Target="../media/image79.sv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19" Type="http://schemas.openxmlformats.org/officeDocument/2006/relationships/image" Target="../media/image91.svg"/><Relationship Id="rId4" Type="http://schemas.openxmlformats.org/officeDocument/2006/relationships/image" Target="../media/image78.png"/><Relationship Id="rId9" Type="http://schemas.openxmlformats.org/officeDocument/2006/relationships/image" Target="../media/image22.svg"/><Relationship Id="rId1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4.png"/><Relationship Id="rId12" Type="http://schemas.openxmlformats.org/officeDocument/2006/relationships/image" Target="../media/image99.sv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93.sv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svg"/><Relationship Id="rId4" Type="http://schemas.openxmlformats.org/officeDocument/2006/relationships/image" Target="../media/image6.jpg"/><Relationship Id="rId9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100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03.svg"/><Relationship Id="rId12" Type="http://schemas.openxmlformats.org/officeDocument/2006/relationships/image" Target="../media/image108.svg"/><Relationship Id="rId17" Type="http://schemas.openxmlformats.org/officeDocument/2006/relationships/image" Target="../media/image113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12.svg"/><Relationship Id="rId1" Type="http://schemas.openxmlformats.org/officeDocument/2006/relationships/tags" Target="../tags/tag5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6.jpg"/><Relationship Id="rId9" Type="http://schemas.openxmlformats.org/officeDocument/2006/relationships/image" Target="../media/image105.svg"/><Relationship Id="rId14" Type="http://schemas.openxmlformats.org/officeDocument/2006/relationships/image" Target="../media/image1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3" Type="http://schemas.openxmlformats.org/officeDocument/2006/relationships/image" Target="../media/image6.jp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3" Type="http://schemas.openxmlformats.org/officeDocument/2006/relationships/image" Target="../media/image6.jp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10" Type="http://schemas.openxmlformats.org/officeDocument/2006/relationships/image" Target="../media/image125.sv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6.jpg"/><Relationship Id="rId7" Type="http://schemas.openxmlformats.org/officeDocument/2006/relationships/image" Target="../media/image12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11" Type="http://schemas.openxmlformats.org/officeDocument/2006/relationships/image" Target="../media/image93.svg"/><Relationship Id="rId5" Type="http://schemas.openxmlformats.org/officeDocument/2006/relationships/image" Target="../media/image123.svg"/><Relationship Id="rId10" Type="http://schemas.openxmlformats.org/officeDocument/2006/relationships/image" Target="../media/image92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6.jpg"/><Relationship Id="rId7" Type="http://schemas.openxmlformats.org/officeDocument/2006/relationships/image" Target="../media/image12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11" Type="http://schemas.openxmlformats.org/officeDocument/2006/relationships/image" Target="../media/image29.svg"/><Relationship Id="rId5" Type="http://schemas.openxmlformats.org/officeDocument/2006/relationships/image" Target="../media/image129.png"/><Relationship Id="rId10" Type="http://schemas.openxmlformats.org/officeDocument/2006/relationships/image" Target="../media/image28.png"/><Relationship Id="rId4" Type="http://schemas.openxmlformats.org/officeDocument/2006/relationships/image" Target="../media/image128.png"/><Relationship Id="rId9" Type="http://schemas.openxmlformats.org/officeDocument/2006/relationships/image" Target="../media/image12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6.jpg"/><Relationship Id="rId7" Type="http://schemas.openxmlformats.org/officeDocument/2006/relationships/image" Target="../media/image133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svg"/><Relationship Id="rId4" Type="http://schemas.openxmlformats.org/officeDocument/2006/relationships/image" Target="../media/image1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jp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ctrTitle"/>
          </p:nvPr>
        </p:nvSpPr>
        <p:spPr>
          <a:xfrm>
            <a:off x="311700" y="697087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Can Peter Pan Survive MT?</a:t>
            </a:r>
            <a:br>
              <a:rPr lang="en-US" sz="3000" dirty="0"/>
            </a:br>
            <a:r>
              <a:rPr lang="en-US" altLang="zh-CN" sz="2400" dirty="0"/>
              <a:t>A Stylometric Study of LLMs, NMTs, and HTs </a:t>
            </a:r>
            <a:br>
              <a:rPr lang="en-US" altLang="zh-CN" sz="2400" dirty="0"/>
            </a:br>
            <a:r>
              <a:rPr lang="en-US" altLang="zh-CN" sz="2400" dirty="0"/>
              <a:t>in Children's Literature Translation</a:t>
            </a:r>
            <a:r>
              <a:rPr lang="en-US" sz="2400" dirty="0"/>
              <a:t> </a:t>
            </a:r>
            <a:endParaRPr sz="3000" i="1" dirty="0"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1"/>
          </p:nvPr>
        </p:nvSpPr>
        <p:spPr>
          <a:xfrm>
            <a:off x="311700" y="2796546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Delu Kong</a:t>
            </a:r>
            <a:r>
              <a:rPr lang="en-US" altLang="zh-CN" baseline="30000" dirty="0"/>
              <a:t>1,2</a:t>
            </a:r>
            <a:r>
              <a:rPr lang="en-US" altLang="zh-CN" dirty="0"/>
              <a:t>; Lieve Macken</a:t>
            </a:r>
            <a:r>
              <a:rPr lang="en-US" altLang="zh-CN" baseline="30000" dirty="0"/>
              <a:t>2</a:t>
            </a:r>
          </a:p>
          <a:p>
            <a:pPr marL="0" indent="0"/>
            <a:r>
              <a:rPr lang="en-US" altLang="zh-CN" sz="1800" baseline="30000" dirty="0"/>
              <a:t>1</a:t>
            </a:r>
            <a:r>
              <a:rPr lang="en-US" altLang="zh-CN" sz="1800" dirty="0"/>
              <a:t>School of Foreign Studies, Tongji University</a:t>
            </a:r>
          </a:p>
          <a:p>
            <a:pPr marL="0" indent="0"/>
            <a:r>
              <a:rPr lang="en-US" altLang="zh-CN" sz="1800" baseline="30000" dirty="0"/>
              <a:t>2</a:t>
            </a:r>
            <a:r>
              <a:rPr lang="en-US" altLang="zh-CN" sz="1800" dirty="0"/>
              <a:t>LT3, Ghent University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5" name="图片 4" descr="徽标&#10;&#10;AI 生成的内容可能不正确。">
            <a:extLst>
              <a:ext uri="{FF2B5EF4-FFF2-40B4-BE49-F238E27FC236}">
                <a16:creationId xmlns:a16="http://schemas.microsoft.com/office/drawing/2014/main" id="{CAA1592B-11DD-8E6A-FF2F-F8A1D2950E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pic>
        <p:nvPicPr>
          <p:cNvPr id="1027" name="Picture 3" descr="mt summit logo">
            <a:extLst>
              <a:ext uri="{FF2B5EF4-FFF2-40B4-BE49-F238E27FC236}">
                <a16:creationId xmlns:a16="http://schemas.microsoft.com/office/drawing/2014/main" id="{02E691DE-6A9E-C28B-B837-8269092EF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1" y="71177"/>
            <a:ext cx="1119461" cy="91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D05F8AEB-952D-AC21-A9E4-F950E2FCC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1ECEE"/>
              </a:clrFrom>
              <a:clrTo>
                <a:srgbClr val="E1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45" y="71177"/>
            <a:ext cx="918808" cy="91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655E51AA-A1DD-F7BF-CE29-66940CF0FCFD}"/>
              </a:ext>
            </a:extLst>
          </p:cNvPr>
          <p:cNvGrpSpPr/>
          <p:nvPr/>
        </p:nvGrpSpPr>
        <p:grpSpPr>
          <a:xfrm>
            <a:off x="7814298" y="1423050"/>
            <a:ext cx="1133289" cy="2437910"/>
            <a:chOff x="307943" y="1729898"/>
            <a:chExt cx="1133289" cy="2437910"/>
          </a:xfrm>
        </p:grpSpPr>
        <p:pic>
          <p:nvPicPr>
            <p:cNvPr id="6" name="图形 5" descr="穿着斗篷的男孩">
              <a:extLst>
                <a:ext uri="{FF2B5EF4-FFF2-40B4-BE49-F238E27FC236}">
                  <a16:creationId xmlns:a16="http://schemas.microsoft.com/office/drawing/2014/main" id="{0381EC18-87FF-0A0D-52F8-2F6931FA8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7943" y="1804415"/>
              <a:ext cx="1133289" cy="2363393"/>
            </a:xfrm>
            <a:prstGeom prst="rect">
              <a:avLst/>
            </a:prstGeom>
          </p:spPr>
        </p:pic>
        <p:pic>
          <p:nvPicPr>
            <p:cNvPr id="13" name="图形 12" descr="一个短发的男人">
              <a:extLst>
                <a:ext uri="{FF2B5EF4-FFF2-40B4-BE49-F238E27FC236}">
                  <a16:creationId xmlns:a16="http://schemas.microsoft.com/office/drawing/2014/main" id="{9953188D-32BA-29D3-51FF-21E592D8C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8884" y="1874999"/>
              <a:ext cx="399655" cy="472925"/>
            </a:xfrm>
            <a:prstGeom prst="rect">
              <a:avLst/>
            </a:prstGeom>
          </p:spPr>
        </p:pic>
        <p:pic>
          <p:nvPicPr>
            <p:cNvPr id="8" name="图形 7" descr="一顶带羽毛的棉帽">
              <a:extLst>
                <a:ext uri="{FF2B5EF4-FFF2-40B4-BE49-F238E27FC236}">
                  <a16:creationId xmlns:a16="http://schemas.microsoft.com/office/drawing/2014/main" id="{F1D8615E-E3DE-4FC1-80E2-1E349CD86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29405" y="1729898"/>
              <a:ext cx="578611" cy="325884"/>
            </a:xfrm>
            <a:prstGeom prst="rect">
              <a:avLst/>
            </a:prstGeom>
          </p:spPr>
        </p:pic>
        <p:pic>
          <p:nvPicPr>
            <p:cNvPr id="19" name="图形 18" descr="牙齿缺失的笑脸">
              <a:extLst>
                <a:ext uri="{FF2B5EF4-FFF2-40B4-BE49-F238E27FC236}">
                  <a16:creationId xmlns:a16="http://schemas.microsoft.com/office/drawing/2014/main" id="{715B33F5-8BF6-A538-3038-66324ECEE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61415" y="2050575"/>
              <a:ext cx="226344" cy="253779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D23BD6A-3F31-D0CB-7520-29E2FC5F4120}"/>
              </a:ext>
            </a:extLst>
          </p:cNvPr>
          <p:cNvGrpSpPr/>
          <p:nvPr/>
        </p:nvGrpSpPr>
        <p:grpSpPr>
          <a:xfrm flipH="1">
            <a:off x="262453" y="1296033"/>
            <a:ext cx="1185347" cy="2564927"/>
            <a:chOff x="7636447" y="1432257"/>
            <a:chExt cx="1195853" cy="2794675"/>
          </a:xfrm>
        </p:grpSpPr>
        <p:pic>
          <p:nvPicPr>
            <p:cNvPr id="3" name="图形 2" descr="穿着斗篷的男孩">
              <a:extLst>
                <a:ext uri="{FF2B5EF4-FFF2-40B4-BE49-F238E27FC236}">
                  <a16:creationId xmlns:a16="http://schemas.microsoft.com/office/drawing/2014/main" id="{216C1E94-2CE5-D8C8-4A78-B70C6BA98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636447" y="1745289"/>
              <a:ext cx="1195853" cy="2481643"/>
            </a:xfrm>
            <a:prstGeom prst="rect">
              <a:avLst/>
            </a:prstGeom>
          </p:spPr>
        </p:pic>
        <p:pic>
          <p:nvPicPr>
            <p:cNvPr id="11" name="图形 10" descr="非洲发型的女人">
              <a:extLst>
                <a:ext uri="{FF2B5EF4-FFF2-40B4-BE49-F238E27FC236}">
                  <a16:creationId xmlns:a16="http://schemas.microsoft.com/office/drawing/2014/main" id="{81400112-7367-9D90-7CE2-49A96C65D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748773" y="1569165"/>
              <a:ext cx="828327" cy="741134"/>
            </a:xfrm>
            <a:prstGeom prst="rect">
              <a:avLst/>
            </a:prstGeom>
          </p:spPr>
        </p:pic>
        <p:pic>
          <p:nvPicPr>
            <p:cNvPr id="9" name="图形 8" descr="一顶带羽毛的棉帽">
              <a:extLst>
                <a:ext uri="{FF2B5EF4-FFF2-40B4-BE49-F238E27FC236}">
                  <a16:creationId xmlns:a16="http://schemas.microsoft.com/office/drawing/2014/main" id="{35B35D44-D586-C8B0-8581-591285CF7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88748" y="1432257"/>
              <a:ext cx="583738" cy="328772"/>
            </a:xfrm>
            <a:prstGeom prst="rect">
              <a:avLst/>
            </a:prstGeom>
          </p:spPr>
        </p:pic>
        <p:pic>
          <p:nvPicPr>
            <p:cNvPr id="21" name="图形 20" descr="龇牙咧嘴的笑容">
              <a:extLst>
                <a:ext uri="{FF2B5EF4-FFF2-40B4-BE49-F238E27FC236}">
                  <a16:creationId xmlns:a16="http://schemas.microsoft.com/office/drawing/2014/main" id="{F195865D-37A2-9839-01DB-129DB3385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129427" y="1996677"/>
              <a:ext cx="209891" cy="22956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46914E-7 L -0.21961 0.04012 C -0.26545 0.04907 -0.33437 0.05401 -0.4059 0.05401 C -0.48767 0.05401 -0.55312 0.04907 -0.59896 0.04012 L -0.81823 -2.46914E-7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268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5679E-6 L 0.21962 -0.03024 C 0.26598 -0.03703 0.33473 -0.04043 0.4066 -0.04043 C 0.48854 -0.04043 0.554 -0.03703 0.6 -0.03024 L 0.82014 -4.5679E-6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07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>
          <a:extLst>
            <a:ext uri="{FF2B5EF4-FFF2-40B4-BE49-F238E27FC236}">
              <a16:creationId xmlns:a16="http://schemas.microsoft.com/office/drawing/2014/main" id="{086DEAD4-CF92-E816-90DB-5D6481510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>
            <a:extLst>
              <a:ext uri="{FF2B5EF4-FFF2-40B4-BE49-F238E27FC236}">
                <a16:creationId xmlns:a16="http://schemas.microsoft.com/office/drawing/2014/main" id="{CD3B4495-2911-410D-3E0B-C9C81EB35D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678425"/>
            <a:ext cx="8114400" cy="33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Methodology</a:t>
            </a:r>
            <a:endParaRPr dirty="0"/>
          </a:p>
        </p:txBody>
      </p:sp>
      <p:sp>
        <p:nvSpPr>
          <p:cNvPr id="114" name="Google Shape;114;p19">
            <a:extLst>
              <a:ext uri="{FF2B5EF4-FFF2-40B4-BE49-F238E27FC236}">
                <a16:creationId xmlns:a16="http://schemas.microsoft.com/office/drawing/2014/main" id="{BB781044-BF7A-C376-3E82-FFE49118F4B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1267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3208EF8A-A47F-A13F-369B-220AC8178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EE01F508-4DD1-BED1-703F-0D70B5464C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Data - HTs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F462CC3D-0E13-77EA-23E0-0C5C01CD8B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11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AC8031C0-7089-F63F-E4E2-67F72B5235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C050981-AE61-27D1-40CE-44C5A25CC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04" y="1099179"/>
            <a:ext cx="1827421" cy="30721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52DE1D-5BB7-2328-2EF7-A771CFAD8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36" y="1206758"/>
            <a:ext cx="2431499" cy="30969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FDE1D9B-13DF-BA90-1A32-B664EC65A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963" y="1474753"/>
            <a:ext cx="2213833" cy="3096930"/>
          </a:xfrm>
          <a:prstGeom prst="rect">
            <a:avLst/>
          </a:prstGeom>
        </p:spPr>
      </p:pic>
      <p:pic>
        <p:nvPicPr>
          <p:cNvPr id="12" name="图形 11" descr="右箭头 纯色填充">
            <a:extLst>
              <a:ext uri="{FF2B5EF4-FFF2-40B4-BE49-F238E27FC236}">
                <a16:creationId xmlns:a16="http://schemas.microsoft.com/office/drawing/2014/main" id="{0CB23B2A-66ED-D5A4-4D35-8FC38545A1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61567" y="1194833"/>
            <a:ext cx="679858" cy="6798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5535A61-7EFA-D74B-C172-E6BD698CE5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5462" y="2848928"/>
            <a:ext cx="5678209" cy="1516269"/>
          </a:xfrm>
          <a:prstGeom prst="rect">
            <a:avLst/>
          </a:prstGeom>
        </p:spPr>
      </p:pic>
      <p:pic>
        <p:nvPicPr>
          <p:cNvPr id="16" name="图形 15" descr="处理器 轮廓">
            <a:extLst>
              <a:ext uri="{FF2B5EF4-FFF2-40B4-BE49-F238E27FC236}">
                <a16:creationId xmlns:a16="http://schemas.microsoft.com/office/drawing/2014/main" id="{56A0593A-A1F2-0523-7C41-D29DDD1F26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03225" y="1017725"/>
            <a:ext cx="914400" cy="914400"/>
          </a:xfrm>
          <a:prstGeom prst="rect">
            <a:avLst/>
          </a:prstGeom>
        </p:spPr>
      </p:pic>
      <p:sp>
        <p:nvSpPr>
          <p:cNvPr id="17" name="文本占位符 5">
            <a:extLst>
              <a:ext uri="{FF2B5EF4-FFF2-40B4-BE49-F238E27FC236}">
                <a16:creationId xmlns:a16="http://schemas.microsoft.com/office/drawing/2014/main" id="{DF0F9F5F-F305-7494-4713-3010DAC95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6050" y="1874691"/>
            <a:ext cx="1868750" cy="936157"/>
          </a:xfrm>
        </p:spPr>
        <p:txBody>
          <a:bodyPr/>
          <a:lstStyle/>
          <a:p>
            <a:r>
              <a:rPr lang="en-US" altLang="zh-CN" dirty="0"/>
              <a:t>Pre-processing</a:t>
            </a:r>
          </a:p>
          <a:p>
            <a:r>
              <a:rPr lang="en-US" altLang="zh-CN" dirty="0" err="1"/>
              <a:t>PoS</a:t>
            </a:r>
            <a:r>
              <a:rPr lang="en-US" altLang="zh-CN" dirty="0"/>
              <a:t>-Tagging</a:t>
            </a:r>
          </a:p>
          <a:p>
            <a:r>
              <a:rPr lang="en-US" altLang="zh-CN" dirty="0"/>
              <a:t>Dep-Tagging</a:t>
            </a:r>
            <a:endParaRPr lang="zh-CN" altLang="en-US" dirty="0"/>
          </a:p>
        </p:txBody>
      </p:sp>
      <p:pic>
        <p:nvPicPr>
          <p:cNvPr id="19" name="图形 18" descr="右箭头 纯色填充">
            <a:extLst>
              <a:ext uri="{FF2B5EF4-FFF2-40B4-BE49-F238E27FC236}">
                <a16:creationId xmlns:a16="http://schemas.microsoft.com/office/drawing/2014/main" id="{4C23EB5A-A3AE-36E0-0431-5199E60CB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89596" y="1198512"/>
            <a:ext cx="679858" cy="679858"/>
          </a:xfrm>
          <a:prstGeom prst="rect">
            <a:avLst/>
          </a:prstGeom>
        </p:spPr>
      </p:pic>
      <p:pic>
        <p:nvPicPr>
          <p:cNvPr id="21" name="图形 20" descr="眼球扫描 纯色填充">
            <a:extLst>
              <a:ext uri="{FF2B5EF4-FFF2-40B4-BE49-F238E27FC236}">
                <a16:creationId xmlns:a16="http://schemas.microsoft.com/office/drawing/2014/main" id="{5843B76A-39A5-87DE-9E50-F14FD16571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40933" y="1077562"/>
            <a:ext cx="914400" cy="914400"/>
          </a:xfrm>
          <a:prstGeom prst="rect">
            <a:avLst/>
          </a:prstGeom>
        </p:spPr>
      </p:pic>
      <p:sp>
        <p:nvSpPr>
          <p:cNvPr id="22" name="文本占位符 5">
            <a:extLst>
              <a:ext uri="{FF2B5EF4-FFF2-40B4-BE49-F238E27FC236}">
                <a16:creationId xmlns:a16="http://schemas.microsoft.com/office/drawing/2014/main" id="{7B17E1F4-E23B-098E-5CA7-99EF70349B1F}"/>
              </a:ext>
            </a:extLst>
          </p:cNvPr>
          <p:cNvSpPr txBox="1">
            <a:spLocks/>
          </p:cNvSpPr>
          <p:nvPr/>
        </p:nvSpPr>
        <p:spPr>
          <a:xfrm>
            <a:off x="3567691" y="1917069"/>
            <a:ext cx="1563198" cy="936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dirty="0"/>
              <a:t>OCR</a:t>
            </a:r>
          </a:p>
          <a:p>
            <a:r>
              <a:rPr lang="en-US" altLang="zh-CN" dirty="0"/>
              <a:t>Digitalized</a:t>
            </a:r>
          </a:p>
          <a:p>
            <a:r>
              <a:rPr lang="en-US" altLang="zh-CN" dirty="0"/>
              <a:t>De-noised</a:t>
            </a:r>
            <a:endParaRPr lang="zh-CN" altLang="en-US" dirty="0"/>
          </a:p>
        </p:txBody>
      </p:sp>
      <p:pic>
        <p:nvPicPr>
          <p:cNvPr id="24" name="图形 23" descr="上一步 轮廓">
            <a:extLst>
              <a:ext uri="{FF2B5EF4-FFF2-40B4-BE49-F238E27FC236}">
                <a16:creationId xmlns:a16="http://schemas.microsoft.com/office/drawing/2014/main" id="{4B564F6C-1C7F-3D4D-6505-4E932FF7B7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4986765">
            <a:off x="6808830" y="1338150"/>
            <a:ext cx="1364641" cy="1364641"/>
          </a:xfrm>
          <a:prstGeom prst="rect">
            <a:avLst/>
          </a:prstGeom>
        </p:spPr>
      </p:pic>
      <p:sp>
        <p:nvSpPr>
          <p:cNvPr id="25" name="文本占位符 5">
            <a:extLst>
              <a:ext uri="{FF2B5EF4-FFF2-40B4-BE49-F238E27FC236}">
                <a16:creationId xmlns:a16="http://schemas.microsoft.com/office/drawing/2014/main" id="{8FC3D6E0-77E1-4F5D-6D77-B28FD260892D}"/>
              </a:ext>
            </a:extLst>
          </p:cNvPr>
          <p:cNvSpPr txBox="1">
            <a:spLocks/>
          </p:cNvSpPr>
          <p:nvPr/>
        </p:nvSpPr>
        <p:spPr>
          <a:xfrm>
            <a:off x="3475901" y="4403277"/>
            <a:ext cx="5217329" cy="44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b="1" dirty="0">
                <a:solidFill>
                  <a:schemeClr val="tx1"/>
                </a:solidFill>
              </a:rPr>
              <a:t>All you need to remember: HT samples start with H ~</a:t>
            </a:r>
            <a:endParaRPr lang="zh-CN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2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33BE00B4-9F54-4272-FA6C-6E58FC29F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687A16F6-AAD7-FD82-DF20-0D96716FA6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Data - NMTs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B4C1F8A9-E52B-1218-849D-6D770A903FC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12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7628F543-F499-5E63-741C-069EF23C8C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2F9719-BC0B-1CF7-5B6E-FD980F0D8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09" y="1262742"/>
            <a:ext cx="1690314" cy="2876849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10" name="图形 9" descr="右箭头 纯色填充">
            <a:extLst>
              <a:ext uri="{FF2B5EF4-FFF2-40B4-BE49-F238E27FC236}">
                <a16:creationId xmlns:a16="http://schemas.microsoft.com/office/drawing/2014/main" id="{A0BA0E6A-06D0-5F47-02DB-3B5659360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3151" y="1248142"/>
            <a:ext cx="679858" cy="679858"/>
          </a:xfrm>
          <a:prstGeom prst="rect">
            <a:avLst/>
          </a:prstGeom>
        </p:spPr>
      </p:pic>
      <p:pic>
        <p:nvPicPr>
          <p:cNvPr id="11" name="图形 10" descr="眼球扫描 纯色填充">
            <a:extLst>
              <a:ext uri="{FF2B5EF4-FFF2-40B4-BE49-F238E27FC236}">
                <a16:creationId xmlns:a16="http://schemas.microsoft.com/office/drawing/2014/main" id="{605A3940-F680-170A-409F-D292D4DA4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82517" y="1130871"/>
            <a:ext cx="914400" cy="914400"/>
          </a:xfrm>
          <a:prstGeom prst="rect">
            <a:avLst/>
          </a:prstGeom>
        </p:spPr>
      </p:pic>
      <p:sp>
        <p:nvSpPr>
          <p:cNvPr id="12" name="文本占位符 5">
            <a:extLst>
              <a:ext uri="{FF2B5EF4-FFF2-40B4-BE49-F238E27FC236}">
                <a16:creationId xmlns:a16="http://schemas.microsoft.com/office/drawing/2014/main" id="{53E94370-81F7-7EBE-E144-97665194DBB6}"/>
              </a:ext>
            </a:extLst>
          </p:cNvPr>
          <p:cNvSpPr txBox="1">
            <a:spLocks/>
          </p:cNvSpPr>
          <p:nvPr/>
        </p:nvSpPr>
        <p:spPr>
          <a:xfrm>
            <a:off x="2709275" y="1970378"/>
            <a:ext cx="1563198" cy="936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dirty="0"/>
              <a:t>Digitalized</a:t>
            </a:r>
          </a:p>
          <a:p>
            <a:r>
              <a:rPr lang="en-US" altLang="zh-CN" dirty="0"/>
              <a:t>De-noised</a:t>
            </a:r>
            <a:endParaRPr lang="zh-CN" altLang="en-US" dirty="0"/>
          </a:p>
        </p:txBody>
      </p:sp>
      <p:pic>
        <p:nvPicPr>
          <p:cNvPr id="13" name="图形 12" descr="右箭头 纯色填充">
            <a:extLst>
              <a:ext uri="{FF2B5EF4-FFF2-40B4-BE49-F238E27FC236}">
                <a16:creationId xmlns:a16="http://schemas.microsoft.com/office/drawing/2014/main" id="{41715456-251B-4E63-3DAD-585DFBAE2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6163" y="1250009"/>
            <a:ext cx="679858" cy="679858"/>
          </a:xfrm>
          <a:prstGeom prst="rect">
            <a:avLst/>
          </a:prstGeom>
        </p:spPr>
      </p:pic>
      <p:pic>
        <p:nvPicPr>
          <p:cNvPr id="15" name="图形 14" descr="插画家 轮廓">
            <a:extLst>
              <a:ext uri="{FF2B5EF4-FFF2-40B4-BE49-F238E27FC236}">
                <a16:creationId xmlns:a16="http://schemas.microsoft.com/office/drawing/2014/main" id="{E4C22006-119F-536E-34FD-F48219E86F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53011" y="1130871"/>
            <a:ext cx="914400" cy="914400"/>
          </a:xfrm>
          <a:prstGeom prst="rect">
            <a:avLst/>
          </a:prstGeom>
        </p:spPr>
      </p:pic>
      <p:sp>
        <p:nvSpPr>
          <p:cNvPr id="16" name="文本占位符 5">
            <a:extLst>
              <a:ext uri="{FF2B5EF4-FFF2-40B4-BE49-F238E27FC236}">
                <a16:creationId xmlns:a16="http://schemas.microsoft.com/office/drawing/2014/main" id="{0691A147-5B25-8CBF-7106-28453AC215A6}"/>
              </a:ext>
            </a:extLst>
          </p:cNvPr>
          <p:cNvSpPr txBox="1">
            <a:spLocks/>
          </p:cNvSpPr>
          <p:nvPr/>
        </p:nvSpPr>
        <p:spPr>
          <a:xfrm>
            <a:off x="4572000" y="1950225"/>
            <a:ext cx="1484161" cy="936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dirty="0"/>
              <a:t>7 NMTs</a:t>
            </a:r>
          </a:p>
          <a:p>
            <a:r>
              <a:rPr lang="en-US" altLang="zh-CN" dirty="0"/>
              <a:t>API</a:t>
            </a:r>
          </a:p>
          <a:p>
            <a:endParaRPr lang="en-US" altLang="zh-CN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8A73CCC-CF82-552D-8B5C-E3A7A79240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6161" y="331485"/>
            <a:ext cx="2066925" cy="714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CD76D4E-8E84-949B-03FF-6AD316A25C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29510" y="889280"/>
            <a:ext cx="1638300" cy="7239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7B0CB5-8BA5-D152-A3CC-FEE18237BCA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5271" b="3973"/>
          <a:stretch/>
        </p:blipFill>
        <p:spPr>
          <a:xfrm>
            <a:off x="2228095" y="2847350"/>
            <a:ext cx="6793063" cy="129224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A9B62B7-93B8-0E14-F958-6978EB7204B8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6199" r="6511"/>
          <a:stretch/>
        </p:blipFill>
        <p:spPr>
          <a:xfrm>
            <a:off x="6099024" y="1480262"/>
            <a:ext cx="1655927" cy="6301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08DC45B-2957-53C7-57F7-238271C705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28242" y="2059758"/>
            <a:ext cx="1552575" cy="5810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48BB7DE-3D82-7826-A222-503BC53258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7964" y="1579399"/>
            <a:ext cx="1248803" cy="50513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4889E1-C08B-41F0-DC96-69043C58DF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72763" y="942288"/>
            <a:ext cx="1153947" cy="56400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3C4D624-39A1-FDE7-5273-3D16F206169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93520" y="2179080"/>
            <a:ext cx="1238780" cy="404584"/>
          </a:xfrm>
          <a:prstGeom prst="rect">
            <a:avLst/>
          </a:prstGeom>
        </p:spPr>
      </p:pic>
      <p:sp>
        <p:nvSpPr>
          <p:cNvPr id="33" name="文本占位符 5">
            <a:extLst>
              <a:ext uri="{FF2B5EF4-FFF2-40B4-BE49-F238E27FC236}">
                <a16:creationId xmlns:a16="http://schemas.microsoft.com/office/drawing/2014/main" id="{B9B060D3-F365-808D-589E-92A15D6B153F}"/>
              </a:ext>
            </a:extLst>
          </p:cNvPr>
          <p:cNvSpPr txBox="1">
            <a:spLocks/>
          </p:cNvSpPr>
          <p:nvPr/>
        </p:nvSpPr>
        <p:spPr>
          <a:xfrm>
            <a:off x="3475901" y="4403277"/>
            <a:ext cx="5217329" cy="44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b="1" dirty="0">
                <a:solidFill>
                  <a:schemeClr val="tx1"/>
                </a:solidFill>
              </a:rPr>
              <a:t>All you need to remember: NMT samples start with N ~</a:t>
            </a:r>
            <a:endParaRPr lang="zh-CN" altLang="en-US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21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34"/>
    </mc:Choice>
    <mc:Fallback xmlns="">
      <p:transition spd="slow" advTm="67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237FE2A5-D653-6B10-BC3F-A0E78F5ED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F9BC8EAF-F2B9-F711-7509-F72CA17371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Data - LLMs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28E006D5-9D7B-0F9E-1C19-126FB64FDD3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13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5A707AD8-65A8-607B-2C34-4B8EAF8073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4F15BC-844B-70AA-24BB-E877B34DB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09" y="1262742"/>
            <a:ext cx="1690314" cy="2876849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10" name="图形 9" descr="右箭头 纯色填充">
            <a:extLst>
              <a:ext uri="{FF2B5EF4-FFF2-40B4-BE49-F238E27FC236}">
                <a16:creationId xmlns:a16="http://schemas.microsoft.com/office/drawing/2014/main" id="{164FBE59-D87B-AAA3-9D39-6A368D859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3151" y="1248142"/>
            <a:ext cx="679858" cy="679858"/>
          </a:xfrm>
          <a:prstGeom prst="rect">
            <a:avLst/>
          </a:prstGeom>
        </p:spPr>
      </p:pic>
      <p:sp>
        <p:nvSpPr>
          <p:cNvPr id="12" name="文本占位符 5">
            <a:extLst>
              <a:ext uri="{FF2B5EF4-FFF2-40B4-BE49-F238E27FC236}">
                <a16:creationId xmlns:a16="http://schemas.microsoft.com/office/drawing/2014/main" id="{2F351A27-C9FA-3766-9B23-1F76E075CF3C}"/>
              </a:ext>
            </a:extLst>
          </p:cNvPr>
          <p:cNvSpPr txBox="1">
            <a:spLocks/>
          </p:cNvSpPr>
          <p:nvPr/>
        </p:nvSpPr>
        <p:spPr>
          <a:xfrm>
            <a:off x="2382418" y="1881021"/>
            <a:ext cx="2123674" cy="75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dirty="0"/>
              <a:t>Structured prompt: </a:t>
            </a:r>
          </a:p>
          <a:p>
            <a:pPr marL="139700" indent="0">
              <a:buNone/>
            </a:pPr>
            <a:r>
              <a:rPr lang="en-US" altLang="zh-CN" dirty="0"/>
              <a:t>Roles + Tasks + Steps</a:t>
            </a:r>
          </a:p>
        </p:txBody>
      </p:sp>
      <p:pic>
        <p:nvPicPr>
          <p:cNvPr id="13" name="图形 12" descr="右箭头 纯色填充">
            <a:extLst>
              <a:ext uri="{FF2B5EF4-FFF2-40B4-BE49-F238E27FC236}">
                <a16:creationId xmlns:a16="http://schemas.microsoft.com/office/drawing/2014/main" id="{FD79A168-8F43-ED1C-2BF7-E941A011B9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6163" y="1250009"/>
            <a:ext cx="679858" cy="679858"/>
          </a:xfrm>
          <a:prstGeom prst="rect">
            <a:avLst/>
          </a:prstGeom>
        </p:spPr>
      </p:pic>
      <p:pic>
        <p:nvPicPr>
          <p:cNvPr id="15" name="图形 14" descr="插画家 轮廓">
            <a:extLst>
              <a:ext uri="{FF2B5EF4-FFF2-40B4-BE49-F238E27FC236}">
                <a16:creationId xmlns:a16="http://schemas.microsoft.com/office/drawing/2014/main" id="{C59A3F0B-629C-D84F-477A-79F6F4CF8B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53011" y="1130871"/>
            <a:ext cx="914400" cy="914400"/>
          </a:xfrm>
          <a:prstGeom prst="rect">
            <a:avLst/>
          </a:prstGeom>
        </p:spPr>
      </p:pic>
      <p:sp>
        <p:nvSpPr>
          <p:cNvPr id="16" name="文本占位符 5">
            <a:extLst>
              <a:ext uri="{FF2B5EF4-FFF2-40B4-BE49-F238E27FC236}">
                <a16:creationId xmlns:a16="http://schemas.microsoft.com/office/drawing/2014/main" id="{9DEF3EB5-0C33-20DB-C146-22109CC1BD38}"/>
              </a:ext>
            </a:extLst>
          </p:cNvPr>
          <p:cNvSpPr txBox="1">
            <a:spLocks/>
          </p:cNvSpPr>
          <p:nvPr/>
        </p:nvSpPr>
        <p:spPr>
          <a:xfrm>
            <a:off x="4637910" y="1935208"/>
            <a:ext cx="1484161" cy="936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dirty="0"/>
              <a:t>7 LLMs</a:t>
            </a:r>
          </a:p>
          <a:p>
            <a:pPr marL="139700" indent="0">
              <a:buNone/>
            </a:pPr>
            <a:r>
              <a:rPr lang="en-US" altLang="zh-CN" dirty="0"/>
              <a:t>Open + Close</a:t>
            </a:r>
          </a:p>
          <a:p>
            <a:endParaRPr lang="en-US" altLang="zh-CN" dirty="0"/>
          </a:p>
        </p:txBody>
      </p:sp>
      <p:pic>
        <p:nvPicPr>
          <p:cNvPr id="4" name="图形 3" descr="Web 设计 轮廓">
            <a:extLst>
              <a:ext uri="{FF2B5EF4-FFF2-40B4-BE49-F238E27FC236}">
                <a16:creationId xmlns:a16="http://schemas.microsoft.com/office/drawing/2014/main" id="{A8069FC6-6768-C8EB-575F-59EC8E32FC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63013" y="1096022"/>
            <a:ext cx="914400" cy="9144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BA7B645-E4C7-C478-C3A0-9359EE0AB3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61107" y="86683"/>
            <a:ext cx="827334" cy="7735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B1BF1BE-64E7-F1F6-3C6D-6EE769FF15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7183" y="149571"/>
            <a:ext cx="668774" cy="639442"/>
          </a:xfrm>
          <a:prstGeom prst="rect">
            <a:avLst/>
          </a:prstGeom>
        </p:spPr>
      </p:pic>
      <p:sp>
        <p:nvSpPr>
          <p:cNvPr id="33" name="文本占位符 5">
            <a:extLst>
              <a:ext uri="{FF2B5EF4-FFF2-40B4-BE49-F238E27FC236}">
                <a16:creationId xmlns:a16="http://schemas.microsoft.com/office/drawing/2014/main" id="{C323DED8-E9FA-EAC5-2DA1-E97A61B85179}"/>
              </a:ext>
            </a:extLst>
          </p:cNvPr>
          <p:cNvSpPr txBox="1">
            <a:spLocks/>
          </p:cNvSpPr>
          <p:nvPr/>
        </p:nvSpPr>
        <p:spPr>
          <a:xfrm>
            <a:off x="3446973" y="4252737"/>
            <a:ext cx="5217329" cy="74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b="1" dirty="0">
                <a:solidFill>
                  <a:schemeClr val="tx1"/>
                </a:solidFill>
              </a:rPr>
              <a:t>All you need to remember: LLM samples start with L ~</a:t>
            </a:r>
          </a:p>
          <a:p>
            <a:pPr marL="139700" indent="0">
              <a:buNone/>
            </a:pPr>
            <a:r>
              <a:rPr lang="en-US" altLang="zh-CN" b="1" dirty="0">
                <a:solidFill>
                  <a:schemeClr val="tx1"/>
                </a:solidFill>
              </a:rPr>
              <a:t>Oh! We use MTs to combine NMTs and LLMs!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FD55466-CBA6-3B6C-65AB-15E36A1E72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0640" y="832404"/>
            <a:ext cx="668384" cy="65032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7A3125-05DF-B043-8FE4-60CA7885FA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40640" y="2157992"/>
            <a:ext cx="713940" cy="63944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A942F11-49F2-E21F-0591-D99EA7F8C8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22824" y="2813975"/>
            <a:ext cx="6779966" cy="135599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8CE74C8-2B43-7667-46A5-5AAB6BDCDF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2190" y="815156"/>
            <a:ext cx="728450" cy="69011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D445ED5-EE35-EBC9-9520-65C4AC04E4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10547" y="2242315"/>
            <a:ext cx="528454" cy="51989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19AB45F-B10F-7264-9836-57E5B1DB794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19838" y="1571495"/>
            <a:ext cx="1214690" cy="515323"/>
          </a:xfrm>
          <a:prstGeom prst="rect">
            <a:avLst/>
          </a:prstGeom>
        </p:spPr>
      </p:pic>
      <p:sp>
        <p:nvSpPr>
          <p:cNvPr id="40" name="标注: 左箭头 39">
            <a:extLst>
              <a:ext uri="{FF2B5EF4-FFF2-40B4-BE49-F238E27FC236}">
                <a16:creationId xmlns:a16="http://schemas.microsoft.com/office/drawing/2014/main" id="{7CCBCA45-819F-ED12-30D3-C0464ED11B18}"/>
              </a:ext>
            </a:extLst>
          </p:cNvPr>
          <p:cNvSpPr/>
          <p:nvPr/>
        </p:nvSpPr>
        <p:spPr>
          <a:xfrm>
            <a:off x="6804834" y="130048"/>
            <a:ext cx="1911570" cy="1997424"/>
          </a:xfrm>
          <a:prstGeom prst="leftArrowCallout">
            <a:avLst>
              <a:gd name="adj1" fmla="val 5840"/>
              <a:gd name="adj2" fmla="val 7221"/>
              <a:gd name="adj3" fmla="val 11837"/>
              <a:gd name="adj4" fmla="val 73325"/>
            </a:avLst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标注: 左箭头 40">
            <a:extLst>
              <a:ext uri="{FF2B5EF4-FFF2-40B4-BE49-F238E27FC236}">
                <a16:creationId xmlns:a16="http://schemas.microsoft.com/office/drawing/2014/main" id="{25E94FFB-B21A-2A84-0780-08368EA2C1D5}"/>
              </a:ext>
            </a:extLst>
          </p:cNvPr>
          <p:cNvSpPr/>
          <p:nvPr/>
        </p:nvSpPr>
        <p:spPr>
          <a:xfrm>
            <a:off x="6801624" y="2180534"/>
            <a:ext cx="1914780" cy="647420"/>
          </a:xfrm>
          <a:prstGeom prst="leftArrowCallout">
            <a:avLst>
              <a:gd name="adj1" fmla="val 15141"/>
              <a:gd name="adj2" fmla="val 21179"/>
              <a:gd name="adj3" fmla="val 27890"/>
              <a:gd name="adj4" fmla="val 73081"/>
            </a:avLst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图形 43" descr="门未关闭 轮廓">
            <a:extLst>
              <a:ext uri="{FF2B5EF4-FFF2-40B4-BE49-F238E27FC236}">
                <a16:creationId xmlns:a16="http://schemas.microsoft.com/office/drawing/2014/main" id="{B0F96FBD-C22B-9D5C-362E-A993AEFB518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253889" y="2163735"/>
            <a:ext cx="650240" cy="650240"/>
          </a:xfrm>
          <a:prstGeom prst="rect">
            <a:avLst/>
          </a:prstGeom>
        </p:spPr>
      </p:pic>
      <p:pic>
        <p:nvPicPr>
          <p:cNvPr id="46" name="图形 45" descr="关着的门 纯色填充">
            <a:extLst>
              <a:ext uri="{FF2B5EF4-FFF2-40B4-BE49-F238E27FC236}">
                <a16:creationId xmlns:a16="http://schemas.microsoft.com/office/drawing/2014/main" id="{B9A4879E-B214-E335-AE42-1625E2FFD0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253889" y="807812"/>
            <a:ext cx="650241" cy="650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37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47"/>
    </mc:Choice>
    <mc:Fallback xmlns="">
      <p:transition spd="slow" advTm="80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33" grpId="0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8BED77C7-9324-358E-4ADA-95AC088A1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0A052588-F624-602F-0B76-BB8F967A05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Feature set – </a:t>
            </a:r>
            <a:r>
              <a:rPr lang="en-US" sz="2400" dirty="0"/>
              <a:t>Total 447 features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99D2704B-CFE8-7B68-ABCF-03D33E0C0F3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14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9C264123-07A1-FFB1-A7AB-29CD042F4C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pic>
        <p:nvPicPr>
          <p:cNvPr id="5" name="图形 4" descr="穿着斗篷的男孩">
            <a:extLst>
              <a:ext uri="{FF2B5EF4-FFF2-40B4-BE49-F238E27FC236}">
                <a16:creationId xmlns:a16="http://schemas.microsoft.com/office/drawing/2014/main" id="{5CA9A695-B05B-0D05-A78B-802C07A0A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8990" y="1844161"/>
            <a:ext cx="1106528" cy="2296045"/>
          </a:xfrm>
          <a:prstGeom prst="rect">
            <a:avLst/>
          </a:prstGeom>
        </p:spPr>
      </p:pic>
      <p:pic>
        <p:nvPicPr>
          <p:cNvPr id="7" name="图形 6" descr="穿西装的女人">
            <a:extLst>
              <a:ext uri="{FF2B5EF4-FFF2-40B4-BE49-F238E27FC236}">
                <a16:creationId xmlns:a16="http://schemas.microsoft.com/office/drawing/2014/main" id="{09D2B425-1B80-CA2B-8F3C-32A60C6A5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1700" y="1312496"/>
            <a:ext cx="1324281" cy="2759406"/>
          </a:xfrm>
          <a:prstGeom prst="rect">
            <a:avLst/>
          </a:prstGeom>
        </p:spPr>
      </p:pic>
      <p:graphicFrame>
        <p:nvGraphicFramePr>
          <p:cNvPr id="8" name="图示 7">
            <a:extLst>
              <a:ext uri="{FF2B5EF4-FFF2-40B4-BE49-F238E27FC236}">
                <a16:creationId xmlns:a16="http://schemas.microsoft.com/office/drawing/2014/main" id="{5060EC13-5C11-97CF-BA47-8E27CE6FBB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0681604"/>
              </p:ext>
            </p:extLst>
          </p:nvPr>
        </p:nvGraphicFramePr>
        <p:xfrm>
          <a:off x="1461526" y="1071598"/>
          <a:ext cx="2974166" cy="3841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图示 8">
            <a:extLst>
              <a:ext uri="{FF2B5EF4-FFF2-40B4-BE49-F238E27FC236}">
                <a16:creationId xmlns:a16="http://schemas.microsoft.com/office/drawing/2014/main" id="{0952F657-FF26-B88F-7E9D-8654C3A90F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8601303"/>
              </p:ext>
            </p:extLst>
          </p:nvPr>
        </p:nvGraphicFramePr>
        <p:xfrm>
          <a:off x="5498292" y="1071598"/>
          <a:ext cx="2974166" cy="3841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3102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54"/>
    </mc:Choice>
    <mc:Fallback xmlns="">
      <p:transition spd="slow" advTm="6735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9657B8D0-4D02-96A8-C3EA-39D13D19E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779B6C73-0725-BE80-5EFB-978B31B17C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Algorithms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F33A5099-BE19-786E-7208-04E227A57C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15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F74265A7-0111-963C-EA9F-E4CC176BB1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0C8AE769-1FD0-3422-1D92-E523DB030256}"/>
              </a:ext>
            </a:extLst>
          </p:cNvPr>
          <p:cNvGrpSpPr/>
          <p:nvPr/>
        </p:nvGrpSpPr>
        <p:grpSpPr>
          <a:xfrm>
            <a:off x="311700" y="1323125"/>
            <a:ext cx="1609601" cy="1597588"/>
            <a:chOff x="388688" y="1564183"/>
            <a:chExt cx="1609601" cy="1597588"/>
          </a:xfrm>
        </p:grpSpPr>
        <p:pic>
          <p:nvPicPr>
            <p:cNvPr id="5" name="图形 4" descr="举起双手的女人">
              <a:extLst>
                <a:ext uri="{FF2B5EF4-FFF2-40B4-BE49-F238E27FC236}">
                  <a16:creationId xmlns:a16="http://schemas.microsoft.com/office/drawing/2014/main" id="{EF69E00D-E65C-CA8E-165D-7912E06CC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8688" y="2152768"/>
              <a:ext cx="1609601" cy="1009003"/>
            </a:xfrm>
            <a:prstGeom prst="rect">
              <a:avLst/>
            </a:prstGeom>
          </p:spPr>
        </p:pic>
        <p:pic>
          <p:nvPicPr>
            <p:cNvPr id="8" name="图形 7" descr="绑头发的女性">
              <a:extLst>
                <a:ext uri="{FF2B5EF4-FFF2-40B4-BE49-F238E27FC236}">
                  <a16:creationId xmlns:a16="http://schemas.microsoft.com/office/drawing/2014/main" id="{5DE17D07-8CF7-140B-6DC1-FBD9EE525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3032" y="1564183"/>
              <a:ext cx="664661" cy="728725"/>
            </a:xfrm>
            <a:prstGeom prst="rect">
              <a:avLst/>
            </a:prstGeom>
          </p:spPr>
        </p:pic>
        <p:pic>
          <p:nvPicPr>
            <p:cNvPr id="10" name="图形 9" descr="龇牙咧嘴的笑容">
              <a:extLst>
                <a:ext uri="{FF2B5EF4-FFF2-40B4-BE49-F238E27FC236}">
                  <a16:creationId xmlns:a16="http://schemas.microsoft.com/office/drawing/2014/main" id="{E2931002-63DA-44D9-2624-6A1B9F7E1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5362" y="1928545"/>
              <a:ext cx="256255" cy="280279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CCD55E1-CCAA-9C17-7EA7-05EECE18E5D0}"/>
              </a:ext>
            </a:extLst>
          </p:cNvPr>
          <p:cNvGrpSpPr/>
          <p:nvPr/>
        </p:nvGrpSpPr>
        <p:grpSpPr>
          <a:xfrm>
            <a:off x="4685570" y="1323125"/>
            <a:ext cx="1165101" cy="1621836"/>
            <a:chOff x="4385945" y="1227764"/>
            <a:chExt cx="1276350" cy="1978401"/>
          </a:xfrm>
        </p:grpSpPr>
        <p:pic>
          <p:nvPicPr>
            <p:cNvPr id="13" name="图形 12" descr="双手合十的女人">
              <a:extLst>
                <a:ext uri="{FF2B5EF4-FFF2-40B4-BE49-F238E27FC236}">
                  <a16:creationId xmlns:a16="http://schemas.microsoft.com/office/drawing/2014/main" id="{56D12788-2C90-08DB-CF18-838EF2AA9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385945" y="2025065"/>
              <a:ext cx="1276350" cy="1181100"/>
            </a:xfrm>
            <a:prstGeom prst="rect">
              <a:avLst/>
            </a:prstGeom>
          </p:spPr>
        </p:pic>
        <p:pic>
          <p:nvPicPr>
            <p:cNvPr id="15" name="图形 14" descr="剃光头的男人">
              <a:extLst>
                <a:ext uri="{FF2B5EF4-FFF2-40B4-BE49-F238E27FC236}">
                  <a16:creationId xmlns:a16="http://schemas.microsoft.com/office/drawing/2014/main" id="{BF583E98-EBA6-7A93-E9A3-265936DB6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670954" y="1345163"/>
              <a:ext cx="809625" cy="866775"/>
            </a:xfrm>
            <a:prstGeom prst="rect">
              <a:avLst/>
            </a:prstGeom>
          </p:spPr>
        </p:pic>
        <p:pic>
          <p:nvPicPr>
            <p:cNvPr id="17" name="图形 16" descr="闭着眼睛的笑脸">
              <a:extLst>
                <a:ext uri="{FF2B5EF4-FFF2-40B4-BE49-F238E27FC236}">
                  <a16:creationId xmlns:a16="http://schemas.microsoft.com/office/drawing/2014/main" id="{483E1C1A-844B-44D6-66A1-A2D50E879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953702" y="1719965"/>
              <a:ext cx="351781" cy="384760"/>
            </a:xfrm>
            <a:prstGeom prst="rect">
              <a:avLst/>
            </a:prstGeom>
          </p:spPr>
        </p:pic>
        <p:pic>
          <p:nvPicPr>
            <p:cNvPr id="19" name="图形 18" descr="大牛仔帽子">
              <a:extLst>
                <a:ext uri="{FF2B5EF4-FFF2-40B4-BE49-F238E27FC236}">
                  <a16:creationId xmlns:a16="http://schemas.microsoft.com/office/drawing/2014/main" id="{4204A682-D7EB-3475-39AC-92F73D0F3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572000" y="1227764"/>
              <a:ext cx="952500" cy="609600"/>
            </a:xfrm>
            <a:prstGeom prst="rect">
              <a:avLst/>
            </a:prstGeom>
          </p:spPr>
        </p:pic>
      </p:grpSp>
      <p:sp>
        <p:nvSpPr>
          <p:cNvPr id="21" name="文本占位符 5">
            <a:extLst>
              <a:ext uri="{FF2B5EF4-FFF2-40B4-BE49-F238E27FC236}">
                <a16:creationId xmlns:a16="http://schemas.microsoft.com/office/drawing/2014/main" id="{7D2817A1-4CD9-F78C-4D69-5EF201EA69E1}"/>
              </a:ext>
            </a:extLst>
          </p:cNvPr>
          <p:cNvSpPr txBox="1">
            <a:spLocks/>
          </p:cNvSpPr>
          <p:nvPr/>
        </p:nvSpPr>
        <p:spPr>
          <a:xfrm>
            <a:off x="1628504" y="1330934"/>
            <a:ext cx="2905363" cy="178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sz="1800" b="1" dirty="0"/>
              <a:t>Classification</a:t>
            </a:r>
          </a:p>
          <a:p>
            <a:r>
              <a:rPr lang="en-US" altLang="zh-CN" dirty="0"/>
              <a:t>SVM, decision tree …</a:t>
            </a:r>
          </a:p>
          <a:p>
            <a:r>
              <a:rPr lang="en-US" altLang="zh-CN" b="1" dirty="0">
                <a:solidFill>
                  <a:schemeClr val="tx1"/>
                </a:solidFill>
              </a:rPr>
              <a:t>TO see if different group of samples could be separated by multiple classifiers.</a:t>
            </a:r>
          </a:p>
        </p:txBody>
      </p:sp>
      <p:sp>
        <p:nvSpPr>
          <p:cNvPr id="23" name="文本占位符 5">
            <a:extLst>
              <a:ext uri="{FF2B5EF4-FFF2-40B4-BE49-F238E27FC236}">
                <a16:creationId xmlns:a16="http://schemas.microsoft.com/office/drawing/2014/main" id="{0E60C5B3-793E-024D-1D50-63D885EC773F}"/>
              </a:ext>
            </a:extLst>
          </p:cNvPr>
          <p:cNvSpPr txBox="1">
            <a:spLocks/>
          </p:cNvSpPr>
          <p:nvPr/>
        </p:nvSpPr>
        <p:spPr>
          <a:xfrm>
            <a:off x="5637287" y="1330934"/>
            <a:ext cx="2952000" cy="178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sz="1800" b="1" dirty="0"/>
              <a:t>Clustering</a:t>
            </a:r>
          </a:p>
          <a:p>
            <a:r>
              <a:rPr lang="en-US" altLang="zh-CN" dirty="0" err="1"/>
              <a:t>Kmeans</a:t>
            </a:r>
            <a:r>
              <a:rPr lang="en-US" altLang="zh-CN" dirty="0"/>
              <a:t>, </a:t>
            </a:r>
            <a:r>
              <a:rPr lang="en-US" altLang="zh-CN" dirty="0" err="1"/>
              <a:t>Stylo</a:t>
            </a:r>
            <a:r>
              <a:rPr lang="en-US" altLang="zh-CN" dirty="0"/>
              <a:t>()</a:t>
            </a:r>
          </a:p>
          <a:p>
            <a:r>
              <a:rPr lang="en-US" altLang="zh-CN" b="1" dirty="0">
                <a:solidFill>
                  <a:schemeClr val="tx1"/>
                </a:solidFill>
              </a:rPr>
              <a:t>TO assess how closely the translation samples align with one another.</a:t>
            </a:r>
          </a:p>
          <a:p>
            <a:r>
              <a:rPr lang="en-US" altLang="zh-CN" dirty="0"/>
              <a:t>Visualization &amp; Validation</a:t>
            </a:r>
          </a:p>
        </p:txBody>
      </p:sp>
      <p:pic>
        <p:nvPicPr>
          <p:cNvPr id="25" name="图形 24" descr="优先级 纯色填充">
            <a:extLst>
              <a:ext uri="{FF2B5EF4-FFF2-40B4-BE49-F238E27FC236}">
                <a16:creationId xmlns:a16="http://schemas.microsoft.com/office/drawing/2014/main" id="{6BDAE26F-E2AD-CF7E-29FC-25128DA31B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145132" y="3283455"/>
            <a:ext cx="1196136" cy="1196136"/>
          </a:xfrm>
          <a:prstGeom prst="rect">
            <a:avLst/>
          </a:prstGeom>
        </p:spPr>
      </p:pic>
      <p:sp>
        <p:nvSpPr>
          <p:cNvPr id="26" name="文本占位符 5">
            <a:extLst>
              <a:ext uri="{FF2B5EF4-FFF2-40B4-BE49-F238E27FC236}">
                <a16:creationId xmlns:a16="http://schemas.microsoft.com/office/drawing/2014/main" id="{270D96C5-5D86-C246-79BF-423E20158B8E}"/>
              </a:ext>
            </a:extLst>
          </p:cNvPr>
          <p:cNvSpPr txBox="1">
            <a:spLocks/>
          </p:cNvSpPr>
          <p:nvPr/>
        </p:nvSpPr>
        <p:spPr>
          <a:xfrm>
            <a:off x="3133722" y="3115432"/>
            <a:ext cx="3863426" cy="1368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sz="1800" b="1" dirty="0"/>
              <a:t>Feature selection</a:t>
            </a:r>
          </a:p>
          <a:p>
            <a:r>
              <a:rPr lang="en-US" altLang="zh-CN" dirty="0"/>
              <a:t>Chi-square (</a:t>
            </a:r>
            <a:r>
              <a:rPr lang="el-GR" altLang="zh-CN" dirty="0"/>
              <a:t>χ²) </a:t>
            </a:r>
            <a:r>
              <a:rPr lang="en-US" altLang="zh-CN" dirty="0"/>
              <a:t>ranking</a:t>
            </a:r>
          </a:p>
          <a:p>
            <a:r>
              <a:rPr lang="en-US" altLang="zh-CN" b="1" dirty="0">
                <a:solidFill>
                  <a:schemeClr val="tx1"/>
                </a:solidFill>
              </a:rPr>
              <a:t>TO reduce dimensionality and retain discriminative features</a:t>
            </a:r>
          </a:p>
          <a:p>
            <a:r>
              <a:rPr lang="en-US" altLang="zh-CN" dirty="0"/>
              <a:t>Top-k: Selected the top 30 features</a:t>
            </a:r>
          </a:p>
        </p:txBody>
      </p:sp>
    </p:spTree>
    <p:extLst>
      <p:ext uri="{BB962C8B-B14F-4D97-AF65-F5344CB8AC3E}">
        <p14:creationId xmlns:p14="http://schemas.microsoft.com/office/powerpoint/2010/main" val="17724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85"/>
    </mc:Choice>
    <mc:Fallback xmlns="">
      <p:transition spd="slow" advTm="4518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>
          <a:extLst>
            <a:ext uri="{FF2B5EF4-FFF2-40B4-BE49-F238E27FC236}">
              <a16:creationId xmlns:a16="http://schemas.microsoft.com/office/drawing/2014/main" id="{D8EAD506-BD4D-DD30-15AE-22077CDBD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>
            <a:extLst>
              <a:ext uri="{FF2B5EF4-FFF2-40B4-BE49-F238E27FC236}">
                <a16:creationId xmlns:a16="http://schemas.microsoft.com/office/drawing/2014/main" id="{EF3BF0D5-F4C7-1FC5-E41D-3FCFDFC3D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678425"/>
            <a:ext cx="8114400" cy="33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Results</a:t>
            </a:r>
            <a:endParaRPr dirty="0"/>
          </a:p>
        </p:txBody>
      </p:sp>
      <p:sp>
        <p:nvSpPr>
          <p:cNvPr id="114" name="Google Shape;114;p19">
            <a:extLst>
              <a:ext uri="{FF2B5EF4-FFF2-40B4-BE49-F238E27FC236}">
                <a16:creationId xmlns:a16="http://schemas.microsoft.com/office/drawing/2014/main" id="{9BCCAA47-80C3-458F-1FBF-52B21236F45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92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"/>
    </mc:Choice>
    <mc:Fallback xmlns="">
      <p:transition spd="slow" advTm="238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C0258D2A-1918-6982-F6FA-9B340413C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BF4A6CB5-C609-6817-5ECE-4699F3B7E0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Classification 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7264DBA7-FB1E-1E44-E042-434397D1938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17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AFC7E161-B865-7033-D8FA-85AE9FE3AA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sp>
        <p:nvSpPr>
          <p:cNvPr id="23" name="文本占位符 5">
            <a:extLst>
              <a:ext uri="{FF2B5EF4-FFF2-40B4-BE49-F238E27FC236}">
                <a16:creationId xmlns:a16="http://schemas.microsoft.com/office/drawing/2014/main" id="{B9786DDA-FB25-B22B-FA09-70142E12D72F}"/>
              </a:ext>
            </a:extLst>
          </p:cNvPr>
          <p:cNvSpPr txBox="1">
            <a:spLocks/>
          </p:cNvSpPr>
          <p:nvPr/>
        </p:nvSpPr>
        <p:spPr>
          <a:xfrm>
            <a:off x="5458458" y="1222107"/>
            <a:ext cx="2368974" cy="84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dirty="0"/>
              <a:t>For RQ 1, HTs vs. MTs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dirty="0"/>
              <a:t>Very high acc.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/>
              <a:t>H-N &gt; H-L</a:t>
            </a:r>
          </a:p>
          <a:p>
            <a:pPr marL="139700" indent="0">
              <a:buNone/>
            </a:pPr>
            <a:endParaRPr lang="en-US" altLang="zh-CN" dirty="0"/>
          </a:p>
          <a:p>
            <a:pPr marL="139700" indent="0">
              <a:buNone/>
            </a:pPr>
            <a:endParaRPr lang="en-US" altLang="zh-CN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6C976CB-F915-EAF6-7115-3CEDDA52C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879453"/>
              </p:ext>
            </p:extLst>
          </p:nvPr>
        </p:nvGraphicFramePr>
        <p:xfrm>
          <a:off x="396565" y="1225545"/>
          <a:ext cx="4917115" cy="2406393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687574">
                  <a:extLst>
                    <a:ext uri="{9D8B030D-6E8A-4147-A177-3AD203B41FA5}">
                      <a16:colId xmlns:a16="http://schemas.microsoft.com/office/drawing/2014/main" val="895443077"/>
                    </a:ext>
                  </a:extLst>
                </a:gridCol>
                <a:gridCol w="988501">
                  <a:extLst>
                    <a:ext uri="{9D8B030D-6E8A-4147-A177-3AD203B41FA5}">
                      <a16:colId xmlns:a16="http://schemas.microsoft.com/office/drawing/2014/main" val="3775286847"/>
                    </a:ext>
                  </a:extLst>
                </a:gridCol>
                <a:gridCol w="743273">
                  <a:extLst>
                    <a:ext uri="{9D8B030D-6E8A-4147-A177-3AD203B41FA5}">
                      <a16:colId xmlns:a16="http://schemas.microsoft.com/office/drawing/2014/main" val="1612952413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1634435686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1363516809"/>
                    </a:ext>
                  </a:extLst>
                </a:gridCol>
                <a:gridCol w="884867">
                  <a:extLst>
                    <a:ext uri="{9D8B030D-6E8A-4147-A177-3AD203B41FA5}">
                      <a16:colId xmlns:a16="http://schemas.microsoft.com/office/drawing/2014/main" val="348958360"/>
                    </a:ext>
                  </a:extLst>
                </a:gridCol>
              </a:tblGrid>
              <a:tr h="3070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Level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Sub-level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HTs-MTs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HTs-NMTs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HTs-LLMs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NMTs-LLMs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577280"/>
                  </a:ext>
                </a:extLst>
              </a:tr>
              <a:tr h="236417"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Generic textual features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Lexical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0.8673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0.9149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0.8526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0.7439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53502840"/>
                  </a:ext>
                </a:extLst>
              </a:tr>
              <a:tr h="236417">
                <a:tc vMerge="1">
                  <a:txBody>
                    <a:bodyPr/>
                    <a:lstStyle/>
                    <a:p>
                      <a:pPr algn="l" fontAlgn="b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Syntactical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0.8001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0.8443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0.7128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0.6752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16947790"/>
                  </a:ext>
                </a:extLst>
              </a:tr>
              <a:tr h="236417">
                <a:tc vMerge="1">
                  <a:txBody>
                    <a:bodyPr/>
                    <a:lstStyle/>
                    <a:p>
                      <a:pPr algn="l" fontAlgn="b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Readability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0.6645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0.7056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0.5538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0.6178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0244656"/>
                  </a:ext>
                </a:extLst>
              </a:tr>
              <a:tr h="190436">
                <a:tc vMerge="1">
                  <a:txBody>
                    <a:bodyPr/>
                    <a:lstStyle/>
                    <a:p>
                      <a:pPr algn="l" fontAlgn="b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N-gram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0.8674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0.8803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0.8486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0.7724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869277"/>
                  </a:ext>
                </a:extLst>
              </a:tr>
              <a:tr h="236417"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CTT-specific features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Repetition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0.6274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0.68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0.5778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0.5436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93208342"/>
                  </a:ext>
                </a:extLst>
              </a:tr>
              <a:tr h="236417">
                <a:tc vMerge="1">
                  <a:txBody>
                    <a:bodyPr/>
                    <a:lstStyle/>
                    <a:p>
                      <a:pPr algn="l" fontAlgn="b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Rhythm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0.665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0.5564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0.6444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0.5593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96345165"/>
                  </a:ext>
                </a:extLst>
              </a:tr>
              <a:tr h="236417">
                <a:tc vMerge="1">
                  <a:txBody>
                    <a:bodyPr/>
                    <a:lstStyle/>
                    <a:p>
                      <a:pPr algn="l" fontAlgn="b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Translatibility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0.6883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0.793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0.6091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0.6067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29740437"/>
                  </a:ext>
                </a:extLst>
              </a:tr>
              <a:tr h="236417">
                <a:tc vMerge="1">
                  <a:txBody>
                    <a:bodyPr/>
                    <a:lstStyle/>
                    <a:p>
                      <a:pPr algn="l" fontAlgn="b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Miscellaneous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0.7378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0.7521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0.6393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0.6172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0111578"/>
                  </a:ext>
                </a:extLst>
              </a:tr>
              <a:tr h="25401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All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0.9149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0.9376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0.8896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0.7464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29638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A4F25EEB-5DBB-E666-951A-6D4406EE3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243787"/>
              </p:ext>
            </p:extLst>
          </p:nvPr>
        </p:nvGraphicFramePr>
        <p:xfrm>
          <a:off x="1748768" y="3839758"/>
          <a:ext cx="2705100" cy="355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13876425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091326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5570556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377406021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zh-CN" altLang="en-US" sz="1100" b="1" i="0" u="none" strike="noStrike" cap="non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HTs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1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NMTs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LLMs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2218755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1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Intra-group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CN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0.6785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CN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0.5965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CN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0.5917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08938159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F93D07CD-DA2A-1D30-4C5B-9FD60B735A4E}"/>
              </a:ext>
            </a:extLst>
          </p:cNvPr>
          <p:cNvSpPr txBox="1"/>
          <p:nvPr/>
        </p:nvSpPr>
        <p:spPr>
          <a:xfrm>
            <a:off x="7779583" y="1240182"/>
            <a:ext cx="7577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/>
              <a:t>😀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5166D60-30BA-9B94-46FA-82BC608BB8E7}"/>
              </a:ext>
            </a:extLst>
          </p:cNvPr>
          <p:cNvSpPr txBox="1"/>
          <p:nvPr/>
        </p:nvSpPr>
        <p:spPr>
          <a:xfrm>
            <a:off x="7655558" y="2131908"/>
            <a:ext cx="69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zh-CN" altLang="en-US" sz="3200" dirty="0"/>
              <a:t>🤨</a:t>
            </a:r>
            <a:endParaRPr lang="en-US" altLang="zh-CN" sz="32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25901CB-13C1-C605-DA44-6D679312FF51}"/>
              </a:ext>
            </a:extLst>
          </p:cNvPr>
          <p:cNvSpPr txBox="1"/>
          <p:nvPr/>
        </p:nvSpPr>
        <p:spPr>
          <a:xfrm>
            <a:off x="7651325" y="3088218"/>
            <a:ext cx="702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zh-CN" altLang="en-US" sz="3200" dirty="0"/>
              <a:t>🥲</a:t>
            </a:r>
            <a:endParaRPr lang="en-US" altLang="zh-CN" sz="32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DD70F42-43D5-3DB1-3746-7096BC8B16C3}"/>
              </a:ext>
            </a:extLst>
          </p:cNvPr>
          <p:cNvSpPr/>
          <p:nvPr/>
        </p:nvSpPr>
        <p:spPr>
          <a:xfrm>
            <a:off x="2291666" y="3451594"/>
            <a:ext cx="537633" cy="177782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F6130FC-40F2-1274-C1ED-E3D0AEFAEABA}"/>
              </a:ext>
            </a:extLst>
          </p:cNvPr>
          <p:cNvSpPr/>
          <p:nvPr/>
        </p:nvSpPr>
        <p:spPr>
          <a:xfrm>
            <a:off x="3103859" y="3439139"/>
            <a:ext cx="537633" cy="177782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5C92415-ADA5-6F9D-DD05-04CEABC0FD36}"/>
              </a:ext>
            </a:extLst>
          </p:cNvPr>
          <p:cNvSpPr/>
          <p:nvPr/>
        </p:nvSpPr>
        <p:spPr>
          <a:xfrm>
            <a:off x="3916235" y="3439139"/>
            <a:ext cx="537633" cy="177782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3F21F121-CE85-A976-6F73-BA5C835E0F3E}"/>
              </a:ext>
            </a:extLst>
          </p:cNvPr>
          <p:cNvSpPr/>
          <p:nvPr/>
        </p:nvSpPr>
        <p:spPr>
          <a:xfrm>
            <a:off x="3747854" y="3439138"/>
            <a:ext cx="130175" cy="177783"/>
          </a:xfrm>
          <a:custGeom>
            <a:avLst/>
            <a:gdLst>
              <a:gd name="connsiteX0" fmla="*/ 0 w 184150"/>
              <a:gd name="connsiteY0" fmla="*/ 0 h 244475"/>
              <a:gd name="connsiteX1" fmla="*/ 73025 w 184150"/>
              <a:gd name="connsiteY1" fmla="*/ 44450 h 244475"/>
              <a:gd name="connsiteX2" fmla="*/ 184150 w 184150"/>
              <a:gd name="connsiteY2" fmla="*/ 98425 h 244475"/>
              <a:gd name="connsiteX3" fmla="*/ 168275 w 184150"/>
              <a:gd name="connsiteY3" fmla="*/ 127000 h 244475"/>
              <a:gd name="connsiteX4" fmla="*/ 101600 w 184150"/>
              <a:gd name="connsiteY4" fmla="*/ 180975 h 244475"/>
              <a:gd name="connsiteX5" fmla="*/ 31750 w 184150"/>
              <a:gd name="connsiteY5" fmla="*/ 222250 h 244475"/>
              <a:gd name="connsiteX6" fmla="*/ 12700 w 184150"/>
              <a:gd name="connsiteY6" fmla="*/ 244475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" h="244475">
                <a:moveTo>
                  <a:pt x="0" y="0"/>
                </a:moveTo>
                <a:cubicBezTo>
                  <a:pt x="24342" y="14817"/>
                  <a:pt x="47178" y="32450"/>
                  <a:pt x="73025" y="44450"/>
                </a:cubicBezTo>
                <a:cubicBezTo>
                  <a:pt x="169664" y="89318"/>
                  <a:pt x="133558" y="69515"/>
                  <a:pt x="184150" y="98425"/>
                </a:cubicBezTo>
                <a:cubicBezTo>
                  <a:pt x="178858" y="107950"/>
                  <a:pt x="175251" y="118629"/>
                  <a:pt x="168275" y="127000"/>
                </a:cubicBezTo>
                <a:cubicBezTo>
                  <a:pt x="155828" y="141936"/>
                  <a:pt x="117707" y="170725"/>
                  <a:pt x="101600" y="180975"/>
                </a:cubicBezTo>
                <a:cubicBezTo>
                  <a:pt x="78784" y="195495"/>
                  <a:pt x="31750" y="222250"/>
                  <a:pt x="31750" y="222250"/>
                </a:cubicBezTo>
                <a:cubicBezTo>
                  <a:pt x="17737" y="243269"/>
                  <a:pt x="25876" y="237887"/>
                  <a:pt x="12700" y="244475"/>
                </a:cubicBez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占位符 5">
            <a:extLst>
              <a:ext uri="{FF2B5EF4-FFF2-40B4-BE49-F238E27FC236}">
                <a16:creationId xmlns:a16="http://schemas.microsoft.com/office/drawing/2014/main" id="{E8CCE278-228B-E99A-B371-F2C56D0D8ED7}"/>
              </a:ext>
            </a:extLst>
          </p:cNvPr>
          <p:cNvSpPr txBox="1">
            <a:spLocks/>
          </p:cNvSpPr>
          <p:nvPr/>
        </p:nvSpPr>
        <p:spPr>
          <a:xfrm>
            <a:off x="5463536" y="2156690"/>
            <a:ext cx="2455335" cy="84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dirty="0"/>
              <a:t>For RQ 2, NMTs vs. LLMs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dirty="0"/>
              <a:t>Good acc.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/>
              <a:t>Similar and different</a:t>
            </a:r>
          </a:p>
          <a:p>
            <a:pPr marL="139700" indent="0">
              <a:buNone/>
            </a:pPr>
            <a:endParaRPr lang="en-US" altLang="zh-CN" dirty="0"/>
          </a:p>
          <a:p>
            <a:pPr marL="139700" indent="0">
              <a:buNone/>
            </a:pPr>
            <a:endParaRPr lang="en-US" altLang="zh-CN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57473DCF-B7F6-D2F3-0536-E0E4E2EDC6C7}"/>
              </a:ext>
            </a:extLst>
          </p:cNvPr>
          <p:cNvSpPr/>
          <p:nvPr/>
        </p:nvSpPr>
        <p:spPr>
          <a:xfrm>
            <a:off x="4776047" y="3452698"/>
            <a:ext cx="537633" cy="177782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占位符 5">
            <a:extLst>
              <a:ext uri="{FF2B5EF4-FFF2-40B4-BE49-F238E27FC236}">
                <a16:creationId xmlns:a16="http://schemas.microsoft.com/office/drawing/2014/main" id="{605B4066-0C50-BDDB-0104-94334113E92B}"/>
              </a:ext>
            </a:extLst>
          </p:cNvPr>
          <p:cNvSpPr txBox="1">
            <a:spLocks/>
          </p:cNvSpPr>
          <p:nvPr/>
        </p:nvSpPr>
        <p:spPr>
          <a:xfrm>
            <a:off x="5458458" y="3050358"/>
            <a:ext cx="2455335" cy="84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dirty="0"/>
              <a:t>Additional: Intra-group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 err="1"/>
              <a:t>Ewww</a:t>
            </a:r>
            <a:r>
              <a:rPr lang="en-US" altLang="zh-CN" dirty="0"/>
              <a:t>! Poor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/>
              <a:t>HT group is better</a:t>
            </a:r>
          </a:p>
          <a:p>
            <a:pPr marL="139700" indent="0">
              <a:buNone/>
            </a:pPr>
            <a:endParaRPr lang="en-US" altLang="zh-CN" dirty="0"/>
          </a:p>
          <a:p>
            <a:pPr marL="139700" indent="0">
              <a:buNone/>
            </a:pPr>
            <a:endParaRPr lang="en-US" altLang="zh-CN" dirty="0"/>
          </a:p>
        </p:txBody>
      </p:sp>
      <p:pic>
        <p:nvPicPr>
          <p:cNvPr id="39" name="图形 38" descr="一只眼睛的外星人">
            <a:extLst>
              <a:ext uri="{FF2B5EF4-FFF2-40B4-BE49-F238E27FC236}">
                <a16:creationId xmlns:a16="http://schemas.microsoft.com/office/drawing/2014/main" id="{8C58053D-7BC1-EA65-D8FA-C6DC42BB6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49" y="3667176"/>
            <a:ext cx="1231711" cy="1290681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E6416BBE-61C0-27FB-231F-AA76B516C084}"/>
              </a:ext>
            </a:extLst>
          </p:cNvPr>
          <p:cNvSpPr txBox="1"/>
          <p:nvPr/>
        </p:nvSpPr>
        <p:spPr>
          <a:xfrm>
            <a:off x="3243965" y="3779539"/>
            <a:ext cx="39220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Which feature level matters?</a:t>
            </a:r>
          </a:p>
          <a:p>
            <a:r>
              <a:rPr lang="zh-CN" altLang="en-US" dirty="0">
                <a:solidFill>
                  <a:schemeClr val="tx1"/>
                </a:solidFill>
              </a:rPr>
              <a:t>✅ </a:t>
            </a:r>
            <a:r>
              <a:rPr lang="en-US" altLang="zh-CN" dirty="0">
                <a:solidFill>
                  <a:schemeClr val="tx1"/>
                </a:solidFill>
              </a:rPr>
              <a:t>Lexical, N-gram ↑</a:t>
            </a:r>
            <a:br>
              <a:rPr lang="en-US" altLang="zh-CN" dirty="0">
                <a:solidFill>
                  <a:schemeClr val="tx1"/>
                </a:solidFill>
              </a:rPr>
            </a:br>
            <a:r>
              <a:rPr lang="en-US" altLang="zh-CN" dirty="0">
                <a:solidFill>
                  <a:schemeClr val="tx1"/>
                </a:solidFill>
              </a:rPr>
              <a:t>⚠️ Translatability, Miscellaneous ↑</a:t>
            </a:r>
            <a:br>
              <a:rPr lang="en-US" altLang="zh-CN" dirty="0">
                <a:solidFill>
                  <a:schemeClr val="tx1"/>
                </a:solidFill>
              </a:rPr>
            </a:br>
            <a:r>
              <a:rPr lang="zh-CN" altLang="en-US" dirty="0">
                <a:solidFill>
                  <a:schemeClr val="tx1"/>
                </a:solidFill>
              </a:rPr>
              <a:t>🏆 </a:t>
            </a:r>
            <a:r>
              <a:rPr lang="en-US" altLang="zh-CN" dirty="0">
                <a:solidFill>
                  <a:schemeClr val="tx1"/>
                </a:solidFill>
              </a:rPr>
              <a:t>All features &gt; Generic &gt; CTT-specific</a:t>
            </a:r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3FA0680A-4E0C-A521-9E45-45269D030DCC}"/>
              </a:ext>
            </a:extLst>
          </p:cNvPr>
          <p:cNvGrpSpPr/>
          <p:nvPr/>
        </p:nvGrpSpPr>
        <p:grpSpPr>
          <a:xfrm flipH="1">
            <a:off x="6804647" y="3942762"/>
            <a:ext cx="1046056" cy="1114055"/>
            <a:chOff x="7190953" y="3796794"/>
            <a:chExt cx="1040448" cy="1213493"/>
          </a:xfrm>
        </p:grpSpPr>
        <p:pic>
          <p:nvPicPr>
            <p:cNvPr id="44" name="图形 43" descr="指着前方的女人">
              <a:extLst>
                <a:ext uri="{FF2B5EF4-FFF2-40B4-BE49-F238E27FC236}">
                  <a16:creationId xmlns:a16="http://schemas.microsoft.com/office/drawing/2014/main" id="{08E9CD4A-6858-7282-10C2-F106CD697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90953" y="4161332"/>
              <a:ext cx="1040448" cy="848955"/>
            </a:xfrm>
            <a:prstGeom prst="rect">
              <a:avLst/>
            </a:prstGeom>
          </p:spPr>
        </p:pic>
        <p:pic>
          <p:nvPicPr>
            <p:cNvPr id="46" name="图形 45" descr="侧发剃光的男人">
              <a:extLst>
                <a:ext uri="{FF2B5EF4-FFF2-40B4-BE49-F238E27FC236}">
                  <a16:creationId xmlns:a16="http://schemas.microsoft.com/office/drawing/2014/main" id="{6956EEB6-5A04-E39F-BFC6-6660C70A8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69603" y="3796794"/>
              <a:ext cx="416776" cy="496453"/>
            </a:xfrm>
            <a:prstGeom prst="rect">
              <a:avLst/>
            </a:prstGeom>
          </p:spPr>
        </p:pic>
        <p:pic>
          <p:nvPicPr>
            <p:cNvPr id="48" name="图形 47" descr="一张笑脸">
              <a:extLst>
                <a:ext uri="{FF2B5EF4-FFF2-40B4-BE49-F238E27FC236}">
                  <a16:creationId xmlns:a16="http://schemas.microsoft.com/office/drawing/2014/main" id="{9F660B4B-08E3-BECC-9596-3110B9173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55983" y="3984941"/>
              <a:ext cx="244015" cy="25164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4682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95"/>
    </mc:Choice>
    <mc:Fallback xmlns="">
      <p:transition spd="slow" advTm="106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8" grpId="0"/>
      <p:bldP spid="24" grpId="0"/>
      <p:bldP spid="27" grpId="0" animBg="1"/>
      <p:bldP spid="28" grpId="0" animBg="1"/>
      <p:bldP spid="29" grpId="0" animBg="1"/>
      <p:bldP spid="34" grpId="0" animBg="1"/>
      <p:bldP spid="35" grpId="0"/>
      <p:bldP spid="36" grpId="0" animBg="1"/>
      <p:bldP spid="37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D1BCA080-4FE1-D1CC-26BE-199E81655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CC2E649A-B844-513F-AEB8-0FF84D2E47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Classification (Pair-wise)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8FFD0387-5A8C-A5A8-A5FE-36DD5FBDB18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18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91668A43-194B-3AD0-9832-56BE2F3935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39A2DC9-E434-DBC6-FD68-05A822690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90664" cy="5143500"/>
          </a:xfrm>
          <a:prstGeom prst="rect">
            <a:avLst/>
          </a:prstGeom>
        </p:spPr>
      </p:pic>
      <p:sp>
        <p:nvSpPr>
          <p:cNvPr id="7" name="文本占位符 5">
            <a:extLst>
              <a:ext uri="{FF2B5EF4-FFF2-40B4-BE49-F238E27FC236}">
                <a16:creationId xmlns:a16="http://schemas.microsoft.com/office/drawing/2014/main" id="{1BA11542-854A-B37B-EDC9-7AF27E7697ED}"/>
              </a:ext>
            </a:extLst>
          </p:cNvPr>
          <p:cNvSpPr txBox="1">
            <a:spLocks/>
          </p:cNvSpPr>
          <p:nvPr/>
        </p:nvSpPr>
        <p:spPr>
          <a:xfrm>
            <a:off x="5631953" y="526597"/>
            <a:ext cx="3354314" cy="3642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sz="1800" b="1" dirty="0"/>
              <a:t>In HTs</a:t>
            </a:r>
          </a:p>
          <a:p>
            <a:pPr marL="139700" indent="0">
              <a:buNone/>
            </a:pPr>
            <a:r>
              <a:rPr lang="zh-CN" altLang="en-US" sz="1600" dirty="0"/>
              <a:t>✅</a:t>
            </a:r>
            <a:r>
              <a:rPr lang="en-US" altLang="zh-CN" sz="1600" dirty="0"/>
              <a:t>HTL highest -&gt; Oldest</a:t>
            </a:r>
          </a:p>
          <a:p>
            <a:pPr marL="139700" indent="0">
              <a:buNone/>
            </a:pPr>
            <a:r>
              <a:rPr lang="zh-CN" altLang="en-US" sz="1600" dirty="0"/>
              <a:t>❌</a:t>
            </a:r>
            <a:r>
              <a:rPr lang="en-US" altLang="zh-CN" sz="1600" dirty="0"/>
              <a:t>HSU lowest -&gt; Reference</a:t>
            </a:r>
          </a:p>
          <a:p>
            <a:pPr marL="139700" indent="0">
              <a:buNone/>
            </a:pPr>
            <a:endParaRPr lang="en-US" altLang="zh-CN" sz="1600" dirty="0"/>
          </a:p>
          <a:p>
            <a:pPr marL="139700" indent="0">
              <a:buNone/>
            </a:pPr>
            <a:r>
              <a:rPr lang="en-US" altLang="zh-CN" sz="1800" b="1" dirty="0"/>
              <a:t>In NMTs</a:t>
            </a:r>
          </a:p>
          <a:p>
            <a:pPr marL="139700" indent="0">
              <a:buNone/>
            </a:pPr>
            <a:r>
              <a:rPr lang="zh-CN" altLang="en-US" sz="1600" dirty="0"/>
              <a:t>✅ </a:t>
            </a:r>
            <a:r>
              <a:rPr lang="en-US" altLang="zh-CN" sz="1600" dirty="0"/>
              <a:t>Amazon, </a:t>
            </a:r>
            <a:r>
              <a:rPr lang="en-US" altLang="zh-CN" sz="1600" dirty="0" err="1"/>
              <a:t>DeepL</a:t>
            </a:r>
            <a:endParaRPr lang="en-US" altLang="zh-CN" sz="1600" dirty="0"/>
          </a:p>
          <a:p>
            <a:pPr marL="139700" indent="0">
              <a:buNone/>
            </a:pPr>
            <a:r>
              <a:rPr lang="zh-CN" altLang="en-US" sz="1600" dirty="0"/>
              <a:t>❌ </a:t>
            </a:r>
            <a:r>
              <a:rPr lang="en-US" altLang="zh-CN" sz="1600" dirty="0"/>
              <a:t>Google</a:t>
            </a:r>
          </a:p>
          <a:p>
            <a:pPr marL="139700" indent="0">
              <a:buNone/>
            </a:pPr>
            <a:endParaRPr lang="en-US" altLang="zh-CN" sz="1800" b="1" dirty="0"/>
          </a:p>
          <a:p>
            <a:pPr marL="139700" indent="0">
              <a:buNone/>
            </a:pPr>
            <a:r>
              <a:rPr lang="en-US" altLang="zh-CN" sz="1800" b="1" dirty="0"/>
              <a:t>In LLMs</a:t>
            </a:r>
          </a:p>
          <a:p>
            <a:pPr marL="139700" indent="0">
              <a:buNone/>
            </a:pPr>
            <a:r>
              <a:rPr lang="zh-CN" altLang="en-US" sz="1600" dirty="0"/>
              <a:t>✅ </a:t>
            </a:r>
            <a:r>
              <a:rPr lang="en-US" altLang="zh-CN" sz="1600" dirty="0"/>
              <a:t>ChatGPT, Claude</a:t>
            </a:r>
          </a:p>
          <a:p>
            <a:pPr marL="139700" indent="0">
              <a:buNone/>
            </a:pPr>
            <a:r>
              <a:rPr lang="zh-CN" altLang="en-US" sz="1600" dirty="0"/>
              <a:t>❌ </a:t>
            </a:r>
            <a:r>
              <a:rPr lang="en-US" altLang="zh-CN" sz="1600" dirty="0" err="1"/>
              <a:t>DeepSeek</a:t>
            </a:r>
            <a:endParaRPr lang="en-US" altLang="zh-CN" sz="16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C40E58E-5661-AF0D-17C4-42D40A0CF6D9}"/>
              </a:ext>
            </a:extLst>
          </p:cNvPr>
          <p:cNvSpPr/>
          <p:nvPr/>
        </p:nvSpPr>
        <p:spPr>
          <a:xfrm>
            <a:off x="465667" y="381144"/>
            <a:ext cx="4229100" cy="23283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18E4552-4165-83EF-023C-C1E3602C85CD}"/>
              </a:ext>
            </a:extLst>
          </p:cNvPr>
          <p:cNvSpPr/>
          <p:nvPr/>
        </p:nvSpPr>
        <p:spPr>
          <a:xfrm>
            <a:off x="465667" y="804399"/>
            <a:ext cx="4229100" cy="232833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4F4BFF0-2438-E631-79D2-16CA5BA8FF91}"/>
              </a:ext>
            </a:extLst>
          </p:cNvPr>
          <p:cNvSpPr/>
          <p:nvPr/>
        </p:nvSpPr>
        <p:spPr>
          <a:xfrm>
            <a:off x="465667" y="1663766"/>
            <a:ext cx="4229100" cy="232833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4E28209-2EF8-AAA7-FB32-74A9E3CBC428}"/>
              </a:ext>
            </a:extLst>
          </p:cNvPr>
          <p:cNvSpPr/>
          <p:nvPr/>
        </p:nvSpPr>
        <p:spPr>
          <a:xfrm>
            <a:off x="465667" y="1882233"/>
            <a:ext cx="4229100" cy="232833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888C1F7-84A6-9FB5-8D0B-646731B5DC64}"/>
              </a:ext>
            </a:extLst>
          </p:cNvPr>
          <p:cNvSpPr/>
          <p:nvPr/>
        </p:nvSpPr>
        <p:spPr>
          <a:xfrm>
            <a:off x="465667" y="2115066"/>
            <a:ext cx="4229100" cy="23283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5E2F541-EC4B-40E3-C439-97561437B204}"/>
              </a:ext>
            </a:extLst>
          </p:cNvPr>
          <p:cNvSpPr/>
          <p:nvPr/>
        </p:nvSpPr>
        <p:spPr>
          <a:xfrm>
            <a:off x="465667" y="3801437"/>
            <a:ext cx="4229100" cy="23283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327A3D1-EAAA-E18B-D533-E842ABB1C8A5}"/>
              </a:ext>
            </a:extLst>
          </p:cNvPr>
          <p:cNvSpPr/>
          <p:nvPr/>
        </p:nvSpPr>
        <p:spPr>
          <a:xfrm>
            <a:off x="465667" y="4234660"/>
            <a:ext cx="4229100" cy="232833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80173CB-9AC2-7A41-5273-8AF68202FD6B}"/>
              </a:ext>
            </a:extLst>
          </p:cNvPr>
          <p:cNvSpPr/>
          <p:nvPr/>
        </p:nvSpPr>
        <p:spPr>
          <a:xfrm>
            <a:off x="465667" y="4442404"/>
            <a:ext cx="4229100" cy="232833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193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15"/>
    </mc:Choice>
    <mc:Fallback xmlns="">
      <p:transition spd="slow" advTm="100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6" grpId="0" animBg="1"/>
      <p:bldP spid="18" grpId="0" animBg="1"/>
      <p:bldP spid="22" grpId="0" animBg="1"/>
      <p:bldP spid="24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DD93A1E0-F58E-26B3-DB0F-6F1707934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07117B34-7554-ADA4-BDC0-E8B4A38420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Clustering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8143E08E-243C-76FC-408E-F2A5E1AFA5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19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D97787CD-5B1D-239B-A24A-A8494E363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sp>
        <p:nvSpPr>
          <p:cNvPr id="23" name="文本占位符 5">
            <a:extLst>
              <a:ext uri="{FF2B5EF4-FFF2-40B4-BE49-F238E27FC236}">
                <a16:creationId xmlns:a16="http://schemas.microsoft.com/office/drawing/2014/main" id="{98DE85F6-EF0A-3293-8C06-CACC181FA5B0}"/>
              </a:ext>
            </a:extLst>
          </p:cNvPr>
          <p:cNvSpPr txBox="1">
            <a:spLocks/>
          </p:cNvSpPr>
          <p:nvPr/>
        </p:nvSpPr>
        <p:spPr>
          <a:xfrm>
            <a:off x="2618149" y="3836409"/>
            <a:ext cx="3521393" cy="1067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b="1" dirty="0" err="1"/>
              <a:t>Kmeans</a:t>
            </a:r>
            <a:r>
              <a:rPr lang="en-US" altLang="zh-CN" b="1" dirty="0"/>
              <a:t> (2 Clusters)</a:t>
            </a:r>
          </a:p>
          <a:p>
            <a:pPr>
              <a:buClr>
                <a:schemeClr val="tx1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dirty="0"/>
              <a:t>HTs vs. NMTs: Better and clear</a:t>
            </a:r>
          </a:p>
          <a:p>
            <a:pPr>
              <a:buClr>
                <a:schemeClr val="tx1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dirty="0"/>
              <a:t>ChatGPT, Claude, Gemini -&gt; HTs</a:t>
            </a:r>
          </a:p>
          <a:p>
            <a:pPr>
              <a:buClr>
                <a:schemeClr val="tx1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dirty="0"/>
              <a:t>4 -&gt; NMTs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83D9FAB-BF33-6DBF-E63E-5631A79FA4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8967"/>
          <a:stretch/>
        </p:blipFill>
        <p:spPr>
          <a:xfrm>
            <a:off x="195398" y="82184"/>
            <a:ext cx="5553710" cy="3713600"/>
          </a:xfrm>
          <a:prstGeom prst="rect">
            <a:avLst/>
          </a:prstGeom>
        </p:spPr>
      </p:pic>
      <p:pic>
        <p:nvPicPr>
          <p:cNvPr id="7" name="图形 6" descr="捏合放大 轮廓">
            <a:extLst>
              <a:ext uri="{FF2B5EF4-FFF2-40B4-BE49-F238E27FC236}">
                <a16:creationId xmlns:a16="http://schemas.microsoft.com/office/drawing/2014/main" id="{3CD197B1-D27C-CB81-D2A7-411F91314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13280" y="2424430"/>
            <a:ext cx="914400" cy="9144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4E425D-4D7F-03AF-FEE3-CDC05C430E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728" t="44437" r="72172" b="30940"/>
          <a:stretch/>
        </p:blipFill>
        <p:spPr>
          <a:xfrm>
            <a:off x="3214814" y="408762"/>
            <a:ext cx="2290536" cy="1902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图形 17" descr="上一步 纯色填充">
            <a:extLst>
              <a:ext uri="{FF2B5EF4-FFF2-40B4-BE49-F238E27FC236}">
                <a16:creationId xmlns:a16="http://schemas.microsoft.com/office/drawing/2014/main" id="{D677135B-562F-3114-3053-24E02B9F64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310057">
            <a:off x="1672348" y="293807"/>
            <a:ext cx="802039" cy="588475"/>
          </a:xfrm>
          <a:prstGeom prst="rect">
            <a:avLst/>
          </a:prstGeom>
        </p:spPr>
      </p:pic>
      <p:pic>
        <p:nvPicPr>
          <p:cNvPr id="22" name="图形 21" descr="上一步 纯色填充">
            <a:extLst>
              <a:ext uri="{FF2B5EF4-FFF2-40B4-BE49-F238E27FC236}">
                <a16:creationId xmlns:a16="http://schemas.microsoft.com/office/drawing/2014/main" id="{643F971A-2DAE-44F3-7F80-0952E0E02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310057">
            <a:off x="2282476" y="1370162"/>
            <a:ext cx="802039" cy="58847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8A4671F-FEFF-422A-C7A0-131F81F797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232" t="39922" r="52294" b="38732"/>
          <a:stretch/>
        </p:blipFill>
        <p:spPr>
          <a:xfrm>
            <a:off x="4885224" y="1895701"/>
            <a:ext cx="3122399" cy="1651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图形 26" descr="上一步 纯色填充">
            <a:extLst>
              <a:ext uri="{FF2B5EF4-FFF2-40B4-BE49-F238E27FC236}">
                <a16:creationId xmlns:a16="http://schemas.microsoft.com/office/drawing/2014/main" id="{5DB25772-C6E8-144D-51F2-8D43528BDF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10041" flipV="1">
            <a:off x="3987375" y="1872148"/>
            <a:ext cx="802039" cy="758664"/>
          </a:xfrm>
          <a:prstGeom prst="rect">
            <a:avLst/>
          </a:prstGeom>
        </p:spPr>
      </p:pic>
      <p:sp>
        <p:nvSpPr>
          <p:cNvPr id="28" name="文本占位符 5">
            <a:extLst>
              <a:ext uri="{FF2B5EF4-FFF2-40B4-BE49-F238E27FC236}">
                <a16:creationId xmlns:a16="http://schemas.microsoft.com/office/drawing/2014/main" id="{6756879F-A062-DEC0-CCB1-E1685D9E044A}"/>
              </a:ext>
            </a:extLst>
          </p:cNvPr>
          <p:cNvSpPr txBox="1">
            <a:spLocks/>
          </p:cNvSpPr>
          <p:nvPr/>
        </p:nvSpPr>
        <p:spPr>
          <a:xfrm>
            <a:off x="444450" y="3684904"/>
            <a:ext cx="1582177" cy="69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sz="11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0 is labeled as HTs</a:t>
            </a:r>
          </a:p>
          <a:p>
            <a:pPr marL="139700" indent="0">
              <a:buNone/>
            </a:pPr>
            <a:r>
              <a:rPr lang="en-US" altLang="zh-CN" sz="1100" dirty="0">
                <a:solidFill>
                  <a:schemeClr val="accent3"/>
                </a:solidFill>
              </a:rPr>
              <a:t>1 is labeled as MTs </a:t>
            </a:r>
          </a:p>
          <a:p>
            <a:pPr marL="139700" indent="0">
              <a:buNone/>
            </a:pPr>
            <a:r>
              <a:rPr lang="en-US" altLang="zh-CN" sz="1100" b="1" dirty="0"/>
              <a:t>ARI = 0.4873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D893DD2B-15C8-214B-5D2A-C28F30495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7543" y="177838"/>
            <a:ext cx="4220149" cy="3909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图形 31" descr="穿夹克的男人">
            <a:extLst>
              <a:ext uri="{FF2B5EF4-FFF2-40B4-BE49-F238E27FC236}">
                <a16:creationId xmlns:a16="http://schemas.microsoft.com/office/drawing/2014/main" id="{AE37088E-163A-8EB8-5097-3B844512E5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08823" y="1081380"/>
            <a:ext cx="1304925" cy="1876425"/>
          </a:xfrm>
          <a:prstGeom prst="rect">
            <a:avLst/>
          </a:prstGeom>
        </p:spPr>
      </p:pic>
      <p:pic>
        <p:nvPicPr>
          <p:cNvPr id="34" name="图形 33" descr="箭头: 逆时针曲线 纯色填充">
            <a:extLst>
              <a:ext uri="{FF2B5EF4-FFF2-40B4-BE49-F238E27FC236}">
                <a16:creationId xmlns:a16="http://schemas.microsoft.com/office/drawing/2014/main" id="{DCE19D14-9BA9-B07D-D763-9592CD7D38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4537922" flipH="1">
            <a:off x="6462033" y="431188"/>
            <a:ext cx="595659" cy="707820"/>
          </a:xfrm>
          <a:prstGeom prst="rect">
            <a:avLst/>
          </a:prstGeom>
        </p:spPr>
      </p:pic>
      <p:pic>
        <p:nvPicPr>
          <p:cNvPr id="36" name="图形 35" descr="方向 纯色填充">
            <a:extLst>
              <a:ext uri="{FF2B5EF4-FFF2-40B4-BE49-F238E27FC236}">
                <a16:creationId xmlns:a16="http://schemas.microsoft.com/office/drawing/2014/main" id="{D239ED74-79AD-975E-5F9F-EB5BFD66AD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477391">
            <a:off x="6879334" y="1879554"/>
            <a:ext cx="752674" cy="752674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EB7A41B7-00E5-B2D4-783D-9F4FC573BD12}"/>
              </a:ext>
            </a:extLst>
          </p:cNvPr>
          <p:cNvSpPr/>
          <p:nvPr/>
        </p:nvSpPr>
        <p:spPr>
          <a:xfrm>
            <a:off x="7131637" y="669123"/>
            <a:ext cx="1653492" cy="1301671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C938418-AB5B-415B-620B-ACCDF55AD7E3}"/>
              </a:ext>
            </a:extLst>
          </p:cNvPr>
          <p:cNvSpPr/>
          <p:nvPr/>
        </p:nvSpPr>
        <p:spPr>
          <a:xfrm>
            <a:off x="7666989" y="2002545"/>
            <a:ext cx="1311715" cy="13016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8BBB8D2A-FD7D-70B1-4C93-FCD1AE7B1828}"/>
              </a:ext>
            </a:extLst>
          </p:cNvPr>
          <p:cNvGrpSpPr/>
          <p:nvPr/>
        </p:nvGrpSpPr>
        <p:grpSpPr>
          <a:xfrm>
            <a:off x="3815306" y="1076341"/>
            <a:ext cx="1304925" cy="1876425"/>
            <a:chOff x="4832936" y="704995"/>
            <a:chExt cx="1304925" cy="1876425"/>
          </a:xfrm>
        </p:grpSpPr>
        <p:pic>
          <p:nvPicPr>
            <p:cNvPr id="54" name="图形 53" descr="穿夹克的男人">
              <a:extLst>
                <a:ext uri="{FF2B5EF4-FFF2-40B4-BE49-F238E27FC236}">
                  <a16:creationId xmlns:a16="http://schemas.microsoft.com/office/drawing/2014/main" id="{6515A223-ABF5-F00D-0738-45F591B49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832936" y="704995"/>
              <a:ext cx="1304925" cy="1876425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09BD813E-5887-FB48-48AC-C6AE6BD8A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6748" r="6750"/>
            <a:stretch/>
          </p:blipFill>
          <p:spPr>
            <a:xfrm>
              <a:off x="5544042" y="1095418"/>
              <a:ext cx="271712" cy="343330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12469E37-6C22-4BEF-8BBE-9938E56C4C56}"/>
              </a:ext>
            </a:extLst>
          </p:cNvPr>
          <p:cNvSpPr txBox="1"/>
          <p:nvPr/>
        </p:nvSpPr>
        <p:spPr>
          <a:xfrm>
            <a:off x="6453957" y="4252737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/>
              <a:t>HTs are still the </a:t>
            </a:r>
          </a:p>
          <a:p>
            <a:r>
              <a:rPr lang="en-US" altLang="zh-CN" sz="1800" b="1" dirty="0"/>
              <a:t>Golden standard</a:t>
            </a:r>
            <a:endParaRPr lang="zh-CN" altLang="en-US" sz="1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661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80"/>
    </mc:Choice>
    <mc:Fallback xmlns="">
      <p:transition spd="slow" advTm="51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37" grpId="0" animBg="1"/>
      <p:bldP spid="38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Content</a:t>
            </a:r>
            <a:br>
              <a:rPr lang="en-US" altLang="zh-CN" dirty="0"/>
            </a:br>
            <a:endParaRPr dirty="0"/>
          </a:p>
        </p:txBody>
      </p:sp>
      <p:sp>
        <p:nvSpPr>
          <p:cNvPr id="100" name="Google Shape;10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2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2C2128CC-CAED-6788-C3BF-2DBCE11A95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267739" y="1115936"/>
            <a:ext cx="2624931" cy="28040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400" dirty="0"/>
              <a:t>Introduction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400" dirty="0"/>
              <a:t>Methodology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400" dirty="0"/>
              <a:t>Results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400" dirty="0"/>
              <a:t>Discussion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400" dirty="0"/>
              <a:t>Conclusion</a:t>
            </a:r>
          </a:p>
        </p:txBody>
      </p:sp>
      <p:sp>
        <p:nvSpPr>
          <p:cNvPr id="107" name="Google Shape;107;p18"/>
          <p:cNvSpPr txBox="1">
            <a:spLocks/>
          </p:cNvSpPr>
          <p:nvPr/>
        </p:nvSpPr>
        <p:spPr>
          <a:xfrm>
            <a:off x="2620108" y="1115936"/>
            <a:ext cx="5895669" cy="2434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  <a:buSzPts val="1800"/>
            </a:pPr>
            <a:r>
              <a:rPr lang="en-US" altLang="zh-CN" sz="2400" dirty="0"/>
              <a:t>-- Why Peter Pan and Why MT</a:t>
            </a:r>
          </a:p>
          <a:p>
            <a:pPr>
              <a:lnSpc>
                <a:spcPct val="115000"/>
              </a:lnSpc>
              <a:buSzPts val="1800"/>
            </a:pPr>
            <a:r>
              <a:rPr lang="en-US" altLang="zh-CN" sz="2400" dirty="0"/>
              <a:t>-- Data, features and algorithms</a:t>
            </a:r>
          </a:p>
          <a:p>
            <a:pPr>
              <a:lnSpc>
                <a:spcPct val="115000"/>
              </a:lnSpc>
              <a:buSzPts val="1800"/>
            </a:pPr>
            <a:r>
              <a:rPr lang="en-US" altLang="zh-CN" sz="2400" dirty="0"/>
              <a:t>-- HTs &gt; LLMs &gt; NMTs!</a:t>
            </a:r>
          </a:p>
          <a:p>
            <a:pPr>
              <a:lnSpc>
                <a:spcPct val="115000"/>
              </a:lnSpc>
              <a:buSzPts val="1800"/>
            </a:pPr>
            <a:r>
              <a:rPr lang="en-US" altLang="zh-CN" sz="2400" dirty="0"/>
              <a:t>-- What separates them apart</a:t>
            </a:r>
          </a:p>
          <a:p>
            <a:pPr>
              <a:lnSpc>
                <a:spcPct val="115000"/>
              </a:lnSpc>
              <a:buSzPts val="1800"/>
            </a:pPr>
            <a:r>
              <a:rPr lang="en-US" altLang="zh-CN" sz="2400" dirty="0"/>
              <a:t>-- TLDR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>
          <a:extLst>
            <a:ext uri="{FF2B5EF4-FFF2-40B4-BE49-F238E27FC236}">
              <a16:creationId xmlns:a16="http://schemas.microsoft.com/office/drawing/2014/main" id="{DEAFDB18-8D06-0FBF-2CEA-F0600B9E1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>
            <a:extLst>
              <a:ext uri="{FF2B5EF4-FFF2-40B4-BE49-F238E27FC236}">
                <a16:creationId xmlns:a16="http://schemas.microsoft.com/office/drawing/2014/main" id="{54C2DF5F-5A0C-90B1-23DD-2D2F6848F9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678425"/>
            <a:ext cx="8114400" cy="33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Discussion</a:t>
            </a:r>
            <a:endParaRPr dirty="0"/>
          </a:p>
        </p:txBody>
      </p:sp>
      <p:sp>
        <p:nvSpPr>
          <p:cNvPr id="114" name="Google Shape;114;p19">
            <a:extLst>
              <a:ext uri="{FF2B5EF4-FFF2-40B4-BE49-F238E27FC236}">
                <a16:creationId xmlns:a16="http://schemas.microsoft.com/office/drawing/2014/main" id="{43D00B4C-0A46-A3D8-DD3D-8AE9E00F6F3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713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"/>
    </mc:Choice>
    <mc:Fallback xmlns="">
      <p:transition spd="slow" advTm="114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570A76DC-9EC2-A18B-B23E-03481F5B3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A397C988-B8AF-D3F8-6C6A-6A20B4CE75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Ratio of conjunctions (H vs. M)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E6F5BD71-7CE0-67BF-F655-5BD10088483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21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6550D433-BD6C-02A7-5E6A-A72356E3D0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0297BC-4593-D461-23D8-F28DD7A21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0" y="1162529"/>
            <a:ext cx="4607406" cy="3706586"/>
          </a:xfrm>
          <a:prstGeom prst="rect">
            <a:avLst/>
          </a:prstGeom>
        </p:spPr>
      </p:pic>
      <p:pic>
        <p:nvPicPr>
          <p:cNvPr id="14" name="图形 13" descr="装有假肢的女人">
            <a:extLst>
              <a:ext uri="{FF2B5EF4-FFF2-40B4-BE49-F238E27FC236}">
                <a16:creationId xmlns:a16="http://schemas.microsoft.com/office/drawing/2014/main" id="{178552A1-58E9-EFE9-8A5C-32563AAE1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771051" y="1005295"/>
            <a:ext cx="1095875" cy="1147851"/>
          </a:xfrm>
          <a:prstGeom prst="rect">
            <a:avLst/>
          </a:prstGeom>
        </p:spPr>
      </p:pic>
      <p:sp>
        <p:nvSpPr>
          <p:cNvPr id="16" name="文本占位符 5">
            <a:extLst>
              <a:ext uri="{FF2B5EF4-FFF2-40B4-BE49-F238E27FC236}">
                <a16:creationId xmlns:a16="http://schemas.microsoft.com/office/drawing/2014/main" id="{2771031F-934B-18BE-8CB4-09CEE2F84536}"/>
              </a:ext>
            </a:extLst>
          </p:cNvPr>
          <p:cNvSpPr txBox="1">
            <a:spLocks/>
          </p:cNvSpPr>
          <p:nvPr/>
        </p:nvSpPr>
        <p:spPr>
          <a:xfrm>
            <a:off x="4771051" y="2133727"/>
            <a:ext cx="3893977" cy="86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sz="1600" dirty="0"/>
              <a:t>HTs -&gt; Less ratio of conjunctions</a:t>
            </a:r>
          </a:p>
          <a:p>
            <a:pPr marL="139700" indent="0">
              <a:buNone/>
            </a:pPr>
            <a:r>
              <a:rPr lang="en-US" altLang="zh-CN" sz="1600" dirty="0"/>
              <a:t>MTs -&gt; more connections!</a:t>
            </a:r>
          </a:p>
          <a:p>
            <a:pPr marL="139700" indent="0">
              <a:buNone/>
            </a:pPr>
            <a:endParaRPr lang="en-US" altLang="zh-CN" sz="1600" dirty="0"/>
          </a:p>
          <a:p>
            <a:pPr marL="139700" indent="0">
              <a:buNone/>
            </a:pPr>
            <a:endParaRPr lang="en-US" altLang="zh-CN" dirty="0"/>
          </a:p>
        </p:txBody>
      </p:sp>
      <p:sp>
        <p:nvSpPr>
          <p:cNvPr id="18" name="文本占位符 5">
            <a:extLst>
              <a:ext uri="{FF2B5EF4-FFF2-40B4-BE49-F238E27FC236}">
                <a16:creationId xmlns:a16="http://schemas.microsoft.com/office/drawing/2014/main" id="{71BD5C96-E648-9C73-3A18-6461AB7F72C5}"/>
              </a:ext>
            </a:extLst>
          </p:cNvPr>
          <p:cNvSpPr txBox="1">
            <a:spLocks/>
          </p:cNvSpPr>
          <p:nvPr/>
        </p:nvSpPr>
        <p:spPr>
          <a:xfrm>
            <a:off x="4771051" y="3030909"/>
            <a:ext cx="4061249" cy="182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zh-CN" altLang="en-US" sz="1600" dirty="0"/>
              <a:t>然后</a:t>
            </a:r>
            <a:r>
              <a:rPr lang="en-US" altLang="zh-CN" sz="1600" dirty="0"/>
              <a:t>(Then) = n-gram feature = Conj.</a:t>
            </a:r>
          </a:p>
          <a:p>
            <a:pPr marL="139700" indent="0">
              <a:buNone/>
            </a:pPr>
            <a:r>
              <a:rPr lang="en-US" altLang="zh-CN" sz="1600" dirty="0"/>
              <a:t>HT &lt; MT in </a:t>
            </a:r>
            <a:r>
              <a:rPr lang="zh-CN" altLang="en-US" sz="1600" dirty="0"/>
              <a:t>然后</a:t>
            </a:r>
            <a:endParaRPr lang="en-US" altLang="zh-CN" sz="1600" dirty="0"/>
          </a:p>
          <a:p>
            <a:pPr marL="139700" indent="0">
              <a:buNone/>
            </a:pPr>
            <a:endParaRPr lang="en-US" altLang="zh-CN" sz="1600" dirty="0"/>
          </a:p>
          <a:p>
            <a:r>
              <a:rPr lang="en-US" altLang="zh-CN" sz="1600" dirty="0"/>
              <a:t>“</a:t>
            </a:r>
            <a:r>
              <a:rPr lang="en-US" altLang="zh-CN" sz="1600" dirty="0" err="1"/>
              <a:t>Explicitation</a:t>
            </a:r>
            <a:r>
              <a:rPr lang="en-US" altLang="zh-CN" sz="1600" dirty="0"/>
              <a:t>” (Zhang et al., 2019)</a:t>
            </a:r>
          </a:p>
          <a:p>
            <a:r>
              <a:rPr lang="en-US" altLang="zh-CN" sz="1600" dirty="0" err="1"/>
              <a:t>Ori.Chs</a:t>
            </a:r>
            <a:r>
              <a:rPr lang="en-US" altLang="zh-CN" sz="1600" dirty="0"/>
              <a:t> &lt; HT &lt; MT </a:t>
            </a:r>
          </a:p>
          <a:p>
            <a:pPr marL="139700" indent="0">
              <a:buNone/>
            </a:pPr>
            <a:endParaRPr lang="en-US" altLang="zh-CN" dirty="0"/>
          </a:p>
        </p:txBody>
      </p:sp>
      <p:pic>
        <p:nvPicPr>
          <p:cNvPr id="28" name="图形 27" descr="长篇语音气泡">
            <a:extLst>
              <a:ext uri="{FF2B5EF4-FFF2-40B4-BE49-F238E27FC236}">
                <a16:creationId xmlns:a16="http://schemas.microsoft.com/office/drawing/2014/main" id="{F4740716-C32D-B3B6-5069-07761AC189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1059" y="91154"/>
            <a:ext cx="1674165" cy="1389666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529BE773-2A8B-EEE6-349B-F1169DD7A6AE}"/>
              </a:ext>
            </a:extLst>
          </p:cNvPr>
          <p:cNvSpPr txBox="1"/>
          <p:nvPr/>
        </p:nvSpPr>
        <p:spPr>
          <a:xfrm>
            <a:off x="5771640" y="390358"/>
            <a:ext cx="1232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X label:</a:t>
            </a:r>
          </a:p>
          <a:p>
            <a:r>
              <a:rPr lang="en-US" altLang="zh-CN" b="1" dirty="0">
                <a:solidFill>
                  <a:schemeClr val="accent3"/>
                </a:solidFill>
              </a:rPr>
              <a:t>HTs</a:t>
            </a:r>
            <a:r>
              <a:rPr lang="en-US" altLang="zh-CN" dirty="0"/>
              <a:t>      </a:t>
            </a:r>
            <a:r>
              <a:rPr lang="en-US" altLang="zh-CN" b="1" dirty="0">
                <a:solidFill>
                  <a:schemeClr val="tx1"/>
                </a:solidFill>
              </a:rPr>
              <a:t>MTs</a:t>
            </a:r>
            <a:endParaRPr lang="zh-CN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8"/>
    </mc:Choice>
    <mc:Fallback xmlns="">
      <p:transition spd="slow" advTm="2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116D9BCA-BA7E-AF77-9E47-EC2AFB51B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439A557B-FC12-5D43-ED81-6A713D787D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Descriptives and adverbs </a:t>
            </a:r>
            <a:r>
              <a:rPr lang="en-US" dirty="0"/>
              <a:t>(H vs. N vs. </a:t>
            </a:r>
            <a:r>
              <a:rPr lang="en-US" altLang="zh-CN" dirty="0"/>
              <a:t>L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962EE510-6120-EC47-F5B0-7CB3472D253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22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D69E391B-FBE3-9A15-D921-C5EE4F30E7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sp>
        <p:nvSpPr>
          <p:cNvPr id="16" name="文本占位符 5">
            <a:extLst>
              <a:ext uri="{FF2B5EF4-FFF2-40B4-BE49-F238E27FC236}">
                <a16:creationId xmlns:a16="http://schemas.microsoft.com/office/drawing/2014/main" id="{943BFCB6-0911-90AA-FA4F-05A712D51483}"/>
              </a:ext>
            </a:extLst>
          </p:cNvPr>
          <p:cNvSpPr txBox="1">
            <a:spLocks/>
          </p:cNvSpPr>
          <p:nvPr/>
        </p:nvSpPr>
        <p:spPr>
          <a:xfrm>
            <a:off x="4771051" y="2238810"/>
            <a:ext cx="3893977" cy="96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sz="1600" dirty="0"/>
              <a:t>Descriptive words and adverbs both are used to illustrate things or acts.</a:t>
            </a:r>
          </a:p>
          <a:p>
            <a:pPr marL="139700" indent="0">
              <a:buNone/>
            </a:pPr>
            <a:r>
              <a:rPr lang="zh-CN" altLang="en-US" sz="1600" b="1" dirty="0"/>
              <a:t>⏫</a:t>
            </a:r>
            <a:r>
              <a:rPr lang="en-US" altLang="zh-CN" sz="1600" b="1" dirty="0"/>
              <a:t>vividness + expressiveness</a:t>
            </a:r>
          </a:p>
          <a:p>
            <a:pPr marL="139700" indent="0">
              <a:buNone/>
            </a:pPr>
            <a:endParaRPr lang="en-US" altLang="zh-CN" sz="1600" dirty="0"/>
          </a:p>
          <a:p>
            <a:pPr marL="139700" indent="0">
              <a:buNone/>
            </a:pPr>
            <a:endParaRPr lang="en-US" altLang="zh-CN" dirty="0"/>
          </a:p>
        </p:txBody>
      </p:sp>
      <p:sp>
        <p:nvSpPr>
          <p:cNvPr id="18" name="文本占位符 5">
            <a:extLst>
              <a:ext uri="{FF2B5EF4-FFF2-40B4-BE49-F238E27FC236}">
                <a16:creationId xmlns:a16="http://schemas.microsoft.com/office/drawing/2014/main" id="{6AB59BD6-8BBD-1427-8E14-FA5C60D16075}"/>
              </a:ext>
            </a:extLst>
          </p:cNvPr>
          <p:cNvSpPr txBox="1">
            <a:spLocks/>
          </p:cNvSpPr>
          <p:nvPr/>
        </p:nvSpPr>
        <p:spPr>
          <a:xfrm>
            <a:off x="4771051" y="3323270"/>
            <a:ext cx="4061249" cy="1041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1600" dirty="0"/>
              <a:t>HTs better than MTs</a:t>
            </a:r>
          </a:p>
          <a:p>
            <a:endParaRPr lang="en-US" altLang="zh-CN" sz="1600" dirty="0"/>
          </a:p>
          <a:p>
            <a:r>
              <a:rPr lang="en-US" altLang="zh-CN" sz="1600" dirty="0"/>
              <a:t>NMT &lt;      LLM </a:t>
            </a:r>
          </a:p>
          <a:p>
            <a:pPr marL="139700" indent="0">
              <a:buNone/>
            </a:pP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F60887-AE8D-4566-8FB2-64D404F50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47" y="1109191"/>
            <a:ext cx="4477682" cy="3843435"/>
          </a:xfrm>
          <a:prstGeom prst="rect">
            <a:avLst/>
          </a:prstGeom>
        </p:spPr>
      </p:pic>
      <p:pic>
        <p:nvPicPr>
          <p:cNvPr id="7" name="图形 6" descr="卷发女人举起手">
            <a:extLst>
              <a:ext uri="{FF2B5EF4-FFF2-40B4-BE49-F238E27FC236}">
                <a16:creationId xmlns:a16="http://schemas.microsoft.com/office/drawing/2014/main" id="{F68ED11F-B345-DFAE-CCAE-79EB2C701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926561" y="1017725"/>
            <a:ext cx="939807" cy="1118473"/>
          </a:xfrm>
          <a:prstGeom prst="rect">
            <a:avLst/>
          </a:prstGeom>
        </p:spPr>
      </p:pic>
      <p:pic>
        <p:nvPicPr>
          <p:cNvPr id="11" name="图形 10" descr="带有擦除功能的白板">
            <a:extLst>
              <a:ext uri="{FF2B5EF4-FFF2-40B4-BE49-F238E27FC236}">
                <a16:creationId xmlns:a16="http://schemas.microsoft.com/office/drawing/2014/main" id="{0252C31A-A457-BFA5-9CB1-743754A59E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4790" y="953170"/>
            <a:ext cx="2319692" cy="124758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E8F48F9-D0AE-48D4-329A-31ABBD9A27F0}"/>
              </a:ext>
            </a:extLst>
          </p:cNvPr>
          <p:cNvSpPr txBox="1"/>
          <p:nvPr/>
        </p:nvSpPr>
        <p:spPr>
          <a:xfrm>
            <a:off x="6114835" y="1195290"/>
            <a:ext cx="2009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X label:</a:t>
            </a:r>
          </a:p>
          <a:p>
            <a:r>
              <a:rPr lang="zh-CN" altLang="en-US" b="1" dirty="0">
                <a:solidFill>
                  <a:srgbClr val="7030A0"/>
                </a:solidFill>
              </a:rPr>
              <a:t>◀️</a:t>
            </a:r>
            <a:r>
              <a:rPr lang="en-US" altLang="zh-CN" b="1" dirty="0">
                <a:solidFill>
                  <a:srgbClr val="7030A0"/>
                </a:solidFill>
              </a:rPr>
              <a:t>NMT</a:t>
            </a:r>
            <a:r>
              <a:rPr lang="en-US" altLang="zh-CN" b="1" dirty="0">
                <a:solidFill>
                  <a:srgbClr val="002060"/>
                </a:solidFill>
              </a:rPr>
              <a:t>  </a:t>
            </a:r>
            <a:r>
              <a:rPr lang="en-US" altLang="zh-CN" b="1" dirty="0">
                <a:solidFill>
                  <a:srgbClr val="00B050"/>
                </a:solidFill>
              </a:rPr>
              <a:t>LLM</a:t>
            </a:r>
          </a:p>
          <a:p>
            <a:r>
              <a:rPr lang="zh-CN" altLang="en-US" b="1" dirty="0">
                <a:solidFill>
                  <a:srgbClr val="7030A0"/>
                </a:solidFill>
              </a:rPr>
              <a:t>▶️</a:t>
            </a:r>
            <a:r>
              <a:rPr lang="en-US" altLang="zh-CN" b="1" dirty="0">
                <a:solidFill>
                  <a:schemeClr val="accent3"/>
                </a:solidFill>
              </a:rPr>
              <a:t>HTs</a:t>
            </a:r>
            <a:r>
              <a:rPr lang="en-US" altLang="zh-CN" dirty="0"/>
              <a:t>   </a:t>
            </a:r>
            <a:r>
              <a:rPr lang="en-US" altLang="zh-CN" b="1" dirty="0">
                <a:solidFill>
                  <a:schemeClr val="tx1">
                    <a:lumMod val="75000"/>
                  </a:schemeClr>
                </a:solidFill>
              </a:rPr>
              <a:t>NMT  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LLM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pic>
        <p:nvPicPr>
          <p:cNvPr id="13" name="图形 12" descr="肌肉发达的手臂 轮廓">
            <a:extLst>
              <a:ext uri="{FF2B5EF4-FFF2-40B4-BE49-F238E27FC236}">
                <a16:creationId xmlns:a16="http://schemas.microsoft.com/office/drawing/2014/main" id="{7457137C-07CE-36C9-B5EE-C80B466DD1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45405" y="3813995"/>
            <a:ext cx="405688" cy="405688"/>
          </a:xfrm>
          <a:prstGeom prst="rect">
            <a:avLst/>
          </a:prstGeom>
        </p:spPr>
      </p:pic>
      <p:pic>
        <p:nvPicPr>
          <p:cNvPr id="15" name="图形 14" descr="肌肉发达的手臂 轮廓">
            <a:extLst>
              <a:ext uri="{FF2B5EF4-FFF2-40B4-BE49-F238E27FC236}">
                <a16:creationId xmlns:a16="http://schemas.microsoft.com/office/drawing/2014/main" id="{C9F9955E-C653-CB17-4A18-CA39C34B2D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5911991" y="3813995"/>
            <a:ext cx="405688" cy="40568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9303AA8-4864-8A04-97C7-642C5EAC6177}"/>
              </a:ext>
            </a:extLst>
          </p:cNvPr>
          <p:cNvSpPr txBox="1"/>
          <p:nvPr/>
        </p:nvSpPr>
        <p:spPr>
          <a:xfrm>
            <a:off x="6198238" y="3613940"/>
            <a:ext cx="514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dirty="0"/>
              <a:t>👑</a:t>
            </a:r>
          </a:p>
        </p:txBody>
      </p:sp>
    </p:spTree>
    <p:extLst>
      <p:ext uri="{BB962C8B-B14F-4D97-AF65-F5344CB8AC3E}">
        <p14:creationId xmlns:p14="http://schemas.microsoft.com/office/powerpoint/2010/main" val="173556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9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E2D71D03-55A6-699C-701E-BF8021490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688756DB-79E1-2437-0041-79F834FB30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Ratio of –er suffix (H vs. M &amp; N vs. L)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4DF82082-A121-EB89-251C-BEA664B1285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23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D393473A-018A-7302-4A48-5F67C048A1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sp>
        <p:nvSpPr>
          <p:cNvPr id="16" name="文本占位符 5">
            <a:extLst>
              <a:ext uri="{FF2B5EF4-FFF2-40B4-BE49-F238E27FC236}">
                <a16:creationId xmlns:a16="http://schemas.microsoft.com/office/drawing/2014/main" id="{FFDCA22C-2489-7469-9099-67C5724BF10B}"/>
              </a:ext>
            </a:extLst>
          </p:cNvPr>
          <p:cNvSpPr txBox="1">
            <a:spLocks/>
          </p:cNvSpPr>
          <p:nvPr/>
        </p:nvSpPr>
        <p:spPr>
          <a:xfrm>
            <a:off x="4771051" y="2238810"/>
            <a:ext cx="3893977" cy="96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sz="1600" dirty="0"/>
              <a:t>“-er suffix” conveys a colloquial, playful, or affectionate tone</a:t>
            </a:r>
          </a:p>
          <a:p>
            <a:pPr marL="139700" indent="0">
              <a:buNone/>
            </a:pPr>
            <a:r>
              <a:rPr lang="en-US" altLang="zh-CN" sz="1600" dirty="0"/>
              <a:t>“</a:t>
            </a:r>
            <a:r>
              <a:rPr lang="zh-CN" altLang="en-US" sz="1600" dirty="0"/>
              <a:t>花” </a:t>
            </a:r>
            <a:r>
              <a:rPr lang="en-US" altLang="zh-CN" sz="1600" dirty="0"/>
              <a:t>-&gt; </a:t>
            </a:r>
            <a:r>
              <a:rPr lang="zh-CN" altLang="en-US" sz="1600" dirty="0"/>
              <a:t>“花儿” ≈ “</a:t>
            </a:r>
            <a:r>
              <a:rPr lang="en-US" altLang="zh-CN" sz="1600" dirty="0"/>
              <a:t>dog</a:t>
            </a:r>
            <a:r>
              <a:rPr lang="zh-CN" altLang="en-US" sz="1600" dirty="0"/>
              <a:t>” </a:t>
            </a:r>
            <a:r>
              <a:rPr lang="en-US" altLang="zh-CN" sz="1600" dirty="0"/>
              <a:t>-&gt; “doggy” / “cat”</a:t>
            </a:r>
          </a:p>
          <a:p>
            <a:pPr marL="139700" indent="0">
              <a:buNone/>
            </a:pPr>
            <a:endParaRPr lang="en-US" altLang="zh-CN" sz="1600" dirty="0"/>
          </a:p>
          <a:p>
            <a:pPr marL="139700" indent="0">
              <a:buNone/>
            </a:pPr>
            <a:endParaRPr lang="en-US" altLang="zh-CN" dirty="0"/>
          </a:p>
        </p:txBody>
      </p:sp>
      <p:sp>
        <p:nvSpPr>
          <p:cNvPr id="18" name="文本占位符 5">
            <a:extLst>
              <a:ext uri="{FF2B5EF4-FFF2-40B4-BE49-F238E27FC236}">
                <a16:creationId xmlns:a16="http://schemas.microsoft.com/office/drawing/2014/main" id="{E8599B37-3184-73CF-0C4E-FBFA03B2D91F}"/>
              </a:ext>
            </a:extLst>
          </p:cNvPr>
          <p:cNvSpPr txBox="1">
            <a:spLocks/>
          </p:cNvSpPr>
          <p:nvPr/>
        </p:nvSpPr>
        <p:spPr>
          <a:xfrm>
            <a:off x="4771050" y="3323270"/>
            <a:ext cx="4061249" cy="102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1600" dirty="0"/>
              <a:t>HTs lots of “-er” than MTs</a:t>
            </a:r>
          </a:p>
          <a:p>
            <a:endParaRPr lang="en-US" altLang="zh-CN" sz="1600" dirty="0"/>
          </a:p>
          <a:p>
            <a:r>
              <a:rPr lang="en-US" altLang="zh-CN" sz="1600" dirty="0"/>
              <a:t>NMT &lt;      LLM</a:t>
            </a:r>
          </a:p>
          <a:p>
            <a:endParaRPr lang="en-US" altLang="zh-CN" sz="1600" dirty="0"/>
          </a:p>
          <a:p>
            <a:pPr marL="139700" indent="0">
              <a:buNone/>
            </a:pPr>
            <a:endParaRPr lang="en-US" altLang="zh-CN" dirty="0"/>
          </a:p>
        </p:txBody>
      </p:sp>
      <p:pic>
        <p:nvPicPr>
          <p:cNvPr id="11" name="图形 10" descr="带有擦除功能的白板">
            <a:extLst>
              <a:ext uri="{FF2B5EF4-FFF2-40B4-BE49-F238E27FC236}">
                <a16:creationId xmlns:a16="http://schemas.microsoft.com/office/drawing/2014/main" id="{EEB93172-11DD-C404-7280-D0CAD232B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34790" y="953170"/>
            <a:ext cx="2319692" cy="124758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BBD5C53-7F19-F559-7B32-784753BB729B}"/>
              </a:ext>
            </a:extLst>
          </p:cNvPr>
          <p:cNvSpPr txBox="1"/>
          <p:nvPr/>
        </p:nvSpPr>
        <p:spPr>
          <a:xfrm>
            <a:off x="6114835" y="1195290"/>
            <a:ext cx="2009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X label:</a:t>
            </a:r>
          </a:p>
          <a:p>
            <a:r>
              <a:rPr lang="zh-CN" altLang="en-US" b="1" dirty="0">
                <a:solidFill>
                  <a:srgbClr val="7030A0"/>
                </a:solidFill>
              </a:rPr>
              <a:t>◀️</a:t>
            </a:r>
            <a:r>
              <a:rPr lang="en-US" altLang="zh-CN" b="1" dirty="0">
                <a:solidFill>
                  <a:schemeClr val="accent3"/>
                </a:solidFill>
              </a:rPr>
              <a:t> HTs</a:t>
            </a:r>
            <a:r>
              <a:rPr lang="en-US" altLang="zh-CN" b="1" dirty="0">
                <a:solidFill>
                  <a:srgbClr val="002060"/>
                </a:solidFill>
              </a:rPr>
              <a:t>  </a:t>
            </a:r>
            <a:r>
              <a:rPr lang="en-US" altLang="zh-CN" b="1" dirty="0">
                <a:solidFill>
                  <a:schemeClr val="tx1">
                    <a:lumMod val="75000"/>
                  </a:schemeClr>
                </a:solidFill>
              </a:rPr>
              <a:t>MTs</a:t>
            </a:r>
            <a:endParaRPr lang="en-US" altLang="zh-CN" b="1" dirty="0">
              <a:solidFill>
                <a:srgbClr val="00B050"/>
              </a:solidFill>
            </a:endParaRPr>
          </a:p>
          <a:p>
            <a:r>
              <a:rPr lang="zh-CN" altLang="en-US" b="1" dirty="0">
                <a:solidFill>
                  <a:srgbClr val="7030A0"/>
                </a:solidFill>
              </a:rPr>
              <a:t>▶️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7030A0"/>
                </a:solidFill>
              </a:rPr>
              <a:t>NMT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LLM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pic>
        <p:nvPicPr>
          <p:cNvPr id="13" name="图形 12" descr="肌肉发达的手臂 轮廓">
            <a:extLst>
              <a:ext uri="{FF2B5EF4-FFF2-40B4-BE49-F238E27FC236}">
                <a16:creationId xmlns:a16="http://schemas.microsoft.com/office/drawing/2014/main" id="{5F7E0013-E86A-F7D9-6F12-879244E352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5405" y="3813995"/>
            <a:ext cx="405688" cy="405688"/>
          </a:xfrm>
          <a:prstGeom prst="rect">
            <a:avLst/>
          </a:prstGeom>
        </p:spPr>
      </p:pic>
      <p:pic>
        <p:nvPicPr>
          <p:cNvPr id="15" name="图形 14" descr="肌肉发达的手臂 轮廓">
            <a:extLst>
              <a:ext uri="{FF2B5EF4-FFF2-40B4-BE49-F238E27FC236}">
                <a16:creationId xmlns:a16="http://schemas.microsoft.com/office/drawing/2014/main" id="{6E564579-E891-763C-F48F-DE4323EAB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5911991" y="3813995"/>
            <a:ext cx="405688" cy="40568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0587175-CEF4-63FF-325A-7372BF968A53}"/>
              </a:ext>
            </a:extLst>
          </p:cNvPr>
          <p:cNvSpPr txBox="1"/>
          <p:nvPr/>
        </p:nvSpPr>
        <p:spPr>
          <a:xfrm>
            <a:off x="6198256" y="3696046"/>
            <a:ext cx="550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dirty="0"/>
              <a:t>👑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7054726-1B5D-2C82-AB7E-8BD1DF4AE3A4}"/>
              </a:ext>
            </a:extLst>
          </p:cNvPr>
          <p:cNvGrpSpPr/>
          <p:nvPr/>
        </p:nvGrpSpPr>
        <p:grpSpPr>
          <a:xfrm>
            <a:off x="64781" y="1069910"/>
            <a:ext cx="4550239" cy="3893976"/>
            <a:chOff x="128882" y="1101012"/>
            <a:chExt cx="4591299" cy="371464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069EE6D-7FEF-EE43-8C42-0248C1509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882" y="1101012"/>
              <a:ext cx="2418829" cy="369478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5AD7460-0B06-D5B6-F555-D96BB73AA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51359" y="1101012"/>
              <a:ext cx="2268822" cy="3714640"/>
            </a:xfrm>
            <a:prstGeom prst="rect">
              <a:avLst/>
            </a:prstGeom>
          </p:spPr>
        </p:pic>
      </p:grpSp>
      <p:pic>
        <p:nvPicPr>
          <p:cNvPr id="14" name="图形 13" descr="一只眼睛的外星人">
            <a:extLst>
              <a:ext uri="{FF2B5EF4-FFF2-40B4-BE49-F238E27FC236}">
                <a16:creationId xmlns:a16="http://schemas.microsoft.com/office/drawing/2014/main" id="{B40A7D2F-FEC9-5AB1-5074-51D8853EED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4679121" y="986793"/>
            <a:ext cx="1296729" cy="129724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E620E81-9A25-F65E-3484-F507BA62005E}"/>
              </a:ext>
            </a:extLst>
          </p:cNvPr>
          <p:cNvSpPr txBox="1"/>
          <p:nvPr/>
        </p:nvSpPr>
        <p:spPr>
          <a:xfrm>
            <a:off x="7720002" y="3438808"/>
            <a:ext cx="6375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dirty="0"/>
              <a:t>👑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6F2ED9A-9BEC-0124-B303-07BE3395C219}"/>
              </a:ext>
            </a:extLst>
          </p:cNvPr>
          <p:cNvSpPr txBox="1"/>
          <p:nvPr/>
        </p:nvSpPr>
        <p:spPr>
          <a:xfrm>
            <a:off x="7023450" y="3914543"/>
            <a:ext cx="1498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&lt;&lt;&lt;&lt;&lt;&lt;</a:t>
            </a:r>
            <a:r>
              <a:rPr lang="en-US" altLang="zh-CN" sz="1400" dirty="0"/>
              <a:t>  </a:t>
            </a:r>
            <a:r>
              <a:rPr lang="en-US" altLang="zh-CN" sz="1800" dirty="0"/>
              <a:t>HTs</a:t>
            </a:r>
            <a:endParaRPr lang="en-US" altLang="zh-CN" sz="1400" dirty="0"/>
          </a:p>
        </p:txBody>
      </p:sp>
    </p:spTree>
    <p:extLst>
      <p:ext uri="{BB962C8B-B14F-4D97-AF65-F5344CB8AC3E}">
        <p14:creationId xmlns:p14="http://schemas.microsoft.com/office/powerpoint/2010/main" val="425299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9" grpId="0"/>
      <p:bldP spid="19" grpId="0"/>
      <p:bldP spid="2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F2A31F0A-DC08-DA15-7F28-97722B575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8638C219-61FC-C5EE-349F-9A948EE437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Ratio of AA repetition (H vs. M &amp; N vs. L)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DB6D8DB1-BBEB-9AD3-5D7D-E23AA229390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24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DEF6E5F8-F301-7F12-E6A1-BAABF1CC08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06422233-FDF2-BE6D-FF01-7601242BADCF}"/>
              </a:ext>
            </a:extLst>
          </p:cNvPr>
          <p:cNvGrpSpPr/>
          <p:nvPr/>
        </p:nvGrpSpPr>
        <p:grpSpPr>
          <a:xfrm>
            <a:off x="55985" y="1017725"/>
            <a:ext cx="4727510" cy="4086761"/>
            <a:chOff x="198919" y="1017725"/>
            <a:chExt cx="4584575" cy="387261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AA62758-3D5B-A3BE-92FA-5B6045681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919" y="1017725"/>
              <a:ext cx="2382549" cy="38726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190E983-CC8B-F142-B139-DBE6FB8A1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3670" y="1050398"/>
              <a:ext cx="2299824" cy="3830577"/>
            </a:xfrm>
            <a:prstGeom prst="rect">
              <a:avLst/>
            </a:prstGeom>
          </p:spPr>
        </p:pic>
      </p:grpSp>
      <p:sp>
        <p:nvSpPr>
          <p:cNvPr id="10" name="文本占位符 5">
            <a:extLst>
              <a:ext uri="{FF2B5EF4-FFF2-40B4-BE49-F238E27FC236}">
                <a16:creationId xmlns:a16="http://schemas.microsoft.com/office/drawing/2014/main" id="{165CF932-C2B6-CF36-86CD-C51835E1E1BE}"/>
              </a:ext>
            </a:extLst>
          </p:cNvPr>
          <p:cNvSpPr txBox="1">
            <a:spLocks/>
          </p:cNvSpPr>
          <p:nvPr/>
        </p:nvSpPr>
        <p:spPr>
          <a:xfrm>
            <a:off x="4787981" y="2285917"/>
            <a:ext cx="4098567" cy="1392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altLang="zh-CN" dirty="0"/>
              <a:t>Repetitive patterns facilitate memory retention for young readers, fun to repeat, and soften the tone. (Childish!) </a:t>
            </a:r>
          </a:p>
          <a:p>
            <a:pPr marL="139700" indent="0">
              <a:buNone/>
            </a:pPr>
            <a:r>
              <a:rPr lang="zh-CN" altLang="en-US" sz="1600" dirty="0"/>
              <a:t>“热的” （</a:t>
            </a:r>
            <a:r>
              <a:rPr lang="en-US" altLang="zh-CN" sz="1600" dirty="0"/>
              <a:t>hot)</a:t>
            </a:r>
            <a:r>
              <a:rPr lang="zh-CN" altLang="en-US" sz="1600" dirty="0"/>
              <a:t> </a:t>
            </a:r>
            <a:r>
              <a:rPr lang="en-US" altLang="zh-CN" sz="1600" dirty="0">
                <a:sym typeface="Wingdings" panose="05000000000000000000" pitchFamily="2" charset="2"/>
              </a:rPr>
              <a:t> </a:t>
            </a:r>
            <a:r>
              <a:rPr lang="en-US" altLang="zh-CN" sz="1600" dirty="0"/>
              <a:t>“</a:t>
            </a:r>
            <a:r>
              <a:rPr lang="zh-CN" altLang="en-US" sz="1600" dirty="0"/>
              <a:t>热热的</a:t>
            </a:r>
            <a:r>
              <a:rPr lang="en-US" altLang="zh-CN" sz="1600" dirty="0"/>
              <a:t>” (warm and cozy)</a:t>
            </a:r>
          </a:p>
          <a:p>
            <a:pPr marL="139700" indent="0">
              <a:buNone/>
            </a:pPr>
            <a:endParaRPr lang="en-US" altLang="zh-CN" dirty="0"/>
          </a:p>
        </p:txBody>
      </p:sp>
      <p:pic>
        <p:nvPicPr>
          <p:cNvPr id="12" name="图形 11" descr="带有擦除功能的白板">
            <a:extLst>
              <a:ext uri="{FF2B5EF4-FFF2-40B4-BE49-F238E27FC236}">
                <a16:creationId xmlns:a16="http://schemas.microsoft.com/office/drawing/2014/main" id="{DEAAD098-DB49-A339-01AC-9E6182ED4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34790" y="953170"/>
            <a:ext cx="2319692" cy="124758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B60782E-096B-3C3B-0698-037DBB3D4842}"/>
              </a:ext>
            </a:extLst>
          </p:cNvPr>
          <p:cNvSpPr txBox="1"/>
          <p:nvPr/>
        </p:nvSpPr>
        <p:spPr>
          <a:xfrm>
            <a:off x="6114835" y="1195290"/>
            <a:ext cx="2009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X label:</a:t>
            </a:r>
          </a:p>
          <a:p>
            <a:r>
              <a:rPr lang="zh-CN" altLang="en-US" b="1" dirty="0">
                <a:solidFill>
                  <a:srgbClr val="7030A0"/>
                </a:solidFill>
              </a:rPr>
              <a:t>◀️</a:t>
            </a:r>
            <a:r>
              <a:rPr lang="en-US" altLang="zh-CN" b="1" dirty="0">
                <a:solidFill>
                  <a:schemeClr val="accent3"/>
                </a:solidFill>
              </a:rPr>
              <a:t> HTs</a:t>
            </a:r>
            <a:r>
              <a:rPr lang="en-US" altLang="zh-CN" b="1" dirty="0">
                <a:solidFill>
                  <a:srgbClr val="002060"/>
                </a:solidFill>
              </a:rPr>
              <a:t>  </a:t>
            </a:r>
            <a:r>
              <a:rPr lang="en-US" altLang="zh-CN" b="1" dirty="0">
                <a:solidFill>
                  <a:schemeClr val="tx1">
                    <a:lumMod val="75000"/>
                  </a:schemeClr>
                </a:solidFill>
              </a:rPr>
              <a:t>MTs</a:t>
            </a:r>
            <a:endParaRPr lang="en-US" altLang="zh-CN" b="1" dirty="0">
              <a:solidFill>
                <a:srgbClr val="00B050"/>
              </a:solidFill>
            </a:endParaRPr>
          </a:p>
          <a:p>
            <a:r>
              <a:rPr lang="zh-CN" altLang="en-US" b="1" dirty="0">
                <a:solidFill>
                  <a:srgbClr val="7030A0"/>
                </a:solidFill>
              </a:rPr>
              <a:t>▶️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7030A0"/>
                </a:solidFill>
              </a:rPr>
              <a:t>NMT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LLM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pic>
        <p:nvPicPr>
          <p:cNvPr id="17" name="图形 16" descr="肌肉发达的手臂 轮廓">
            <a:extLst>
              <a:ext uri="{FF2B5EF4-FFF2-40B4-BE49-F238E27FC236}">
                <a16:creationId xmlns:a16="http://schemas.microsoft.com/office/drawing/2014/main" id="{E9970B71-CD10-7D2C-712A-41BBCAC31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36967" y="3698334"/>
            <a:ext cx="405688" cy="405688"/>
          </a:xfrm>
          <a:prstGeom prst="rect">
            <a:avLst/>
          </a:prstGeom>
        </p:spPr>
      </p:pic>
      <p:pic>
        <p:nvPicPr>
          <p:cNvPr id="20" name="图形 19" descr="肌肉发达的手臂 轮廓">
            <a:extLst>
              <a:ext uri="{FF2B5EF4-FFF2-40B4-BE49-F238E27FC236}">
                <a16:creationId xmlns:a16="http://schemas.microsoft.com/office/drawing/2014/main" id="{0DB733D1-DFA1-C036-A7DA-24BA09431A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6003553" y="3698334"/>
            <a:ext cx="405688" cy="40568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52E53E6D-A7FD-CD0B-2DE3-A29B898E8078}"/>
              </a:ext>
            </a:extLst>
          </p:cNvPr>
          <p:cNvSpPr txBox="1"/>
          <p:nvPr/>
        </p:nvSpPr>
        <p:spPr>
          <a:xfrm>
            <a:off x="6289818" y="3580385"/>
            <a:ext cx="550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dirty="0"/>
              <a:t>👑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1273571-70B1-2FBB-2254-DE2870302725}"/>
              </a:ext>
            </a:extLst>
          </p:cNvPr>
          <p:cNvSpPr txBox="1"/>
          <p:nvPr/>
        </p:nvSpPr>
        <p:spPr>
          <a:xfrm>
            <a:off x="7811564" y="3323147"/>
            <a:ext cx="6375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dirty="0"/>
              <a:t>👑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4DEB75C-E570-33E3-4CAC-D3A8C6692121}"/>
              </a:ext>
            </a:extLst>
          </p:cNvPr>
          <p:cNvSpPr txBox="1"/>
          <p:nvPr/>
        </p:nvSpPr>
        <p:spPr>
          <a:xfrm>
            <a:off x="7115012" y="3798882"/>
            <a:ext cx="1498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&lt;&lt;&lt;&lt;&lt;&lt;</a:t>
            </a:r>
            <a:r>
              <a:rPr lang="en-US" altLang="zh-CN" sz="1400" dirty="0"/>
              <a:t>  </a:t>
            </a:r>
            <a:r>
              <a:rPr lang="en-US" altLang="zh-CN" sz="1800" dirty="0"/>
              <a:t>HTs</a:t>
            </a:r>
            <a:endParaRPr lang="en-US" altLang="zh-CN" sz="1400" dirty="0"/>
          </a:p>
        </p:txBody>
      </p:sp>
      <p:sp>
        <p:nvSpPr>
          <p:cNvPr id="25" name="文本占位符 5">
            <a:extLst>
              <a:ext uri="{FF2B5EF4-FFF2-40B4-BE49-F238E27FC236}">
                <a16:creationId xmlns:a16="http://schemas.microsoft.com/office/drawing/2014/main" id="{40F1106B-6C9E-00E0-4B87-22E00D3E7636}"/>
              </a:ext>
            </a:extLst>
          </p:cNvPr>
          <p:cNvSpPr txBox="1">
            <a:spLocks/>
          </p:cNvSpPr>
          <p:nvPr/>
        </p:nvSpPr>
        <p:spPr>
          <a:xfrm>
            <a:off x="4862612" y="3227941"/>
            <a:ext cx="4061249" cy="102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altLang="zh-CN" sz="1600" dirty="0"/>
          </a:p>
          <a:p>
            <a:endParaRPr lang="en-US" altLang="zh-CN" sz="1600" dirty="0"/>
          </a:p>
          <a:p>
            <a:r>
              <a:rPr lang="en-US" altLang="zh-CN" sz="1600" dirty="0"/>
              <a:t>NMT &lt;      LLM</a:t>
            </a:r>
          </a:p>
          <a:p>
            <a:endParaRPr lang="en-US" altLang="zh-CN" sz="1600" dirty="0"/>
          </a:p>
          <a:p>
            <a:pPr marL="139700" indent="0">
              <a:buNone/>
            </a:pPr>
            <a:endParaRPr lang="en-US" altLang="zh-CN" dirty="0"/>
          </a:p>
        </p:txBody>
      </p:sp>
      <p:pic>
        <p:nvPicPr>
          <p:cNvPr id="27" name="图形 26" descr="穿着职业装的男士">
            <a:extLst>
              <a:ext uri="{FF2B5EF4-FFF2-40B4-BE49-F238E27FC236}">
                <a16:creationId xmlns:a16="http://schemas.microsoft.com/office/drawing/2014/main" id="{A2C9596D-9541-2423-E353-5BC234BBC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4876365" y="964470"/>
            <a:ext cx="1058425" cy="1393857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9F082F64-9232-F7A4-5AB2-BD59BADEB915}"/>
              </a:ext>
            </a:extLst>
          </p:cNvPr>
          <p:cNvSpPr/>
          <p:nvPr/>
        </p:nvSpPr>
        <p:spPr>
          <a:xfrm>
            <a:off x="5706185" y="3999335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Same!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614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1" grpId="0"/>
      <p:bldP spid="23" grpId="0"/>
      <p:bldP spid="24" grpId="0"/>
      <p:bldP spid="25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6DE630CD-8DA2-51F3-DD03-EFC0793F4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95DE7BE9-F84A-8DF0-9624-4645A3744C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Dessert remarks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E0CAF9C8-548C-1832-3351-B65C0C48A8F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25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74EE9A9D-BC4A-1011-2C42-7E65A153BE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B13967-C97E-25C8-158C-88D4C97F6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3" y="1211021"/>
            <a:ext cx="2468340" cy="39324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76DE7AD-A495-9175-607D-D5709937C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093" y="2023828"/>
            <a:ext cx="2761641" cy="3080658"/>
          </a:xfrm>
          <a:prstGeom prst="rect">
            <a:avLst/>
          </a:prstGeom>
        </p:spPr>
      </p:pic>
      <p:pic>
        <p:nvPicPr>
          <p:cNvPr id="12" name="图形 11" descr="拿着笔记本电脑的女人">
            <a:extLst>
              <a:ext uri="{FF2B5EF4-FFF2-40B4-BE49-F238E27FC236}">
                <a16:creationId xmlns:a16="http://schemas.microsoft.com/office/drawing/2014/main" id="{52530EE9-FA4B-C06A-0C75-82E3E4C1B5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904214" y="86683"/>
            <a:ext cx="1116944" cy="1125102"/>
          </a:xfrm>
          <a:prstGeom prst="rect">
            <a:avLst/>
          </a:prstGeom>
        </p:spPr>
      </p:pic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4894B6D7-F4FD-9A02-AE75-3AA5DFD8238F}"/>
              </a:ext>
            </a:extLst>
          </p:cNvPr>
          <p:cNvSpPr txBox="1">
            <a:spLocks/>
          </p:cNvSpPr>
          <p:nvPr/>
        </p:nvSpPr>
        <p:spPr>
          <a:xfrm>
            <a:off x="2310067" y="987416"/>
            <a:ext cx="3163692" cy="126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1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dirty="0"/>
              <a:t>NMTs have more English retained in the output, HTs 0.</a:t>
            </a:r>
          </a:p>
          <a:p>
            <a:pPr>
              <a:buClr>
                <a:schemeClr val="tx1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dirty="0"/>
              <a:t>In LLMs, </a:t>
            </a:r>
            <a:r>
              <a:rPr lang="en-US" altLang="zh-CN" dirty="0" err="1"/>
              <a:t>TowerInstruct</a:t>
            </a:r>
            <a:r>
              <a:rPr lang="en-US" altLang="zh-CN" dirty="0"/>
              <a:t> and </a:t>
            </a:r>
            <a:r>
              <a:rPr lang="en-US" altLang="zh-CN" dirty="0" err="1"/>
              <a:t>LaraTrans</a:t>
            </a:r>
            <a:r>
              <a:rPr lang="en-US" altLang="zh-CN" dirty="0"/>
              <a:t> higher than others. 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FCC0A36-C494-3B29-24D4-88F2699AB9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87" y="1922610"/>
            <a:ext cx="8855171" cy="3072003"/>
          </a:xfrm>
          <a:prstGeom prst="rect">
            <a:avLst/>
          </a:prstGeom>
        </p:spPr>
      </p:pic>
      <p:sp>
        <p:nvSpPr>
          <p:cNvPr id="21" name="文本占位符 5">
            <a:extLst>
              <a:ext uri="{FF2B5EF4-FFF2-40B4-BE49-F238E27FC236}">
                <a16:creationId xmlns:a16="http://schemas.microsoft.com/office/drawing/2014/main" id="{7388C7D1-ABF3-17E5-9BFC-D92054DD6633}"/>
              </a:ext>
            </a:extLst>
          </p:cNvPr>
          <p:cNvSpPr txBox="1">
            <a:spLocks/>
          </p:cNvSpPr>
          <p:nvPr/>
        </p:nvSpPr>
        <p:spPr>
          <a:xfrm>
            <a:off x="367420" y="1160415"/>
            <a:ext cx="8409160" cy="126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1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dirty="0"/>
              <a:t>Stylistic variation:  NMTs tendency of “homogenization” (</a:t>
            </a:r>
            <a:r>
              <a:rPr lang="en-US" altLang="zh-CN" dirty="0" err="1"/>
              <a:t>Taivalkoski</a:t>
            </a:r>
            <a:r>
              <a:rPr lang="en-US" altLang="zh-CN" dirty="0"/>
              <a:t>-Shilov 2018)</a:t>
            </a:r>
          </a:p>
          <a:p>
            <a:pPr>
              <a:buClr>
                <a:schemeClr val="tx1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dirty="0"/>
              <a:t>HT would use more varied expressions. LLM show similar tendency to HT. A good thing for CTT!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31828C3-AA1F-6CCD-A43C-7E533D890839}"/>
              </a:ext>
            </a:extLst>
          </p:cNvPr>
          <p:cNvSpPr/>
          <p:nvPr/>
        </p:nvSpPr>
        <p:spPr>
          <a:xfrm>
            <a:off x="217714" y="2121159"/>
            <a:ext cx="6780245" cy="982825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01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>
          <a:extLst>
            <a:ext uri="{FF2B5EF4-FFF2-40B4-BE49-F238E27FC236}">
              <a16:creationId xmlns:a16="http://schemas.microsoft.com/office/drawing/2014/main" id="{906154D8-F938-38E9-997C-68C3301DA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>
            <a:extLst>
              <a:ext uri="{FF2B5EF4-FFF2-40B4-BE49-F238E27FC236}">
                <a16:creationId xmlns:a16="http://schemas.microsoft.com/office/drawing/2014/main" id="{D56C2206-02BF-CF83-1D99-A2DF9DB0BB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678425"/>
            <a:ext cx="8114400" cy="33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Conclusion</a:t>
            </a:r>
            <a:endParaRPr dirty="0"/>
          </a:p>
        </p:txBody>
      </p:sp>
      <p:sp>
        <p:nvSpPr>
          <p:cNvPr id="114" name="Google Shape;114;p19">
            <a:extLst>
              <a:ext uri="{FF2B5EF4-FFF2-40B4-BE49-F238E27FC236}">
                <a16:creationId xmlns:a16="http://schemas.microsoft.com/office/drawing/2014/main" id="{2369C238-8741-AFDE-58EE-885BBF53C31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716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>
            <a:spLocks noGrp="1"/>
          </p:cNvSpPr>
          <p:nvPr>
            <p:ph type="title"/>
          </p:nvPr>
        </p:nvSpPr>
        <p:spPr>
          <a:xfrm>
            <a:off x="265500" y="361673"/>
            <a:ext cx="4045200" cy="6646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Conclusion</a:t>
            </a:r>
            <a:endParaRPr dirty="0"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1"/>
          </p:nvPr>
        </p:nvSpPr>
        <p:spPr>
          <a:xfrm>
            <a:off x="265499" y="940830"/>
            <a:ext cx="4020178" cy="33119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We do not say NMT is bad in quality!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For a stylometric analysis based on CLT: 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600" dirty="0">
                <a:solidFill>
                  <a:srgbClr val="002060"/>
                </a:solidFill>
              </a:rPr>
              <a:t>HTs vs. MTs </a:t>
            </a:r>
            <a:r>
              <a:rPr lang="en-US" sz="1600" dirty="0">
                <a:solidFill>
                  <a:srgbClr val="002060"/>
                </a:solidFill>
                <a:sym typeface="Wingdings" panose="05000000000000000000" pitchFamily="2" charset="2"/>
              </a:rPr>
              <a:t> Great acc. ~ 90%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1600" dirty="0">
                <a:solidFill>
                  <a:srgbClr val="002060"/>
                </a:solidFill>
                <a:sym typeface="Wingdings" panose="05000000000000000000" pitchFamily="2" charset="2"/>
              </a:rPr>
              <a:t>NMT vs. LLM  OK acc. ~ 75%</a:t>
            </a:r>
          </a:p>
          <a:p>
            <a:pPr marL="342900" algn="l">
              <a:lnSpc>
                <a:spcPct val="150000"/>
              </a:lnSpc>
              <a:buFont typeface="Arial"/>
              <a:buAutoNum type="arabicPeriod"/>
            </a:pPr>
            <a:r>
              <a:rPr lang="zh-CN" altLang="en-US" sz="1600" dirty="0">
                <a:solidFill>
                  <a:srgbClr val="002060"/>
                </a:solidFill>
                <a:sym typeface="Wingdings" panose="05000000000000000000" pitchFamily="2" charset="2"/>
              </a:rPr>
              <a:t>🥇</a:t>
            </a:r>
            <a:r>
              <a:rPr lang="en-US" altLang="zh-CN" sz="1600" dirty="0">
                <a:solidFill>
                  <a:srgbClr val="002060"/>
                </a:solidFill>
                <a:sym typeface="Wingdings" panose="05000000000000000000" pitchFamily="2" charset="2"/>
              </a:rPr>
              <a:t>HT -------</a:t>
            </a:r>
            <a:r>
              <a:rPr lang="zh-CN" altLang="en-US" sz="1600" dirty="0">
                <a:solidFill>
                  <a:srgbClr val="002060"/>
                </a:solidFill>
                <a:sym typeface="Wingdings" panose="05000000000000000000" pitchFamily="2" charset="2"/>
              </a:rPr>
              <a:t> 🥈</a:t>
            </a:r>
            <a:r>
              <a:rPr lang="en-US" altLang="zh-CN" sz="1600" dirty="0">
                <a:solidFill>
                  <a:srgbClr val="002060"/>
                </a:solidFill>
                <a:sym typeface="Wingdings" panose="05000000000000000000" pitchFamily="2" charset="2"/>
              </a:rPr>
              <a:t>LLM ---</a:t>
            </a:r>
            <a:r>
              <a:rPr lang="zh-CN" altLang="en-US" sz="1600" dirty="0">
                <a:solidFill>
                  <a:srgbClr val="002060"/>
                </a:solidFill>
                <a:sym typeface="Wingdings" panose="05000000000000000000" pitchFamily="2" charset="2"/>
              </a:rPr>
              <a:t> 🥉</a:t>
            </a:r>
            <a:r>
              <a:rPr lang="en-US" altLang="zh-CN" sz="1600" dirty="0">
                <a:solidFill>
                  <a:srgbClr val="002060"/>
                </a:solidFill>
                <a:sym typeface="Wingdings" panose="05000000000000000000" pitchFamily="2" charset="2"/>
              </a:rPr>
              <a:t>NMT</a:t>
            </a:r>
          </a:p>
          <a:p>
            <a:pPr marL="342900" algn="l">
              <a:lnSpc>
                <a:spcPct val="150000"/>
              </a:lnSpc>
              <a:buFont typeface="Arial"/>
              <a:buAutoNum type="arabicPeriod"/>
            </a:pPr>
            <a:r>
              <a:rPr lang="en-US" sz="1600" dirty="0">
                <a:solidFill>
                  <a:srgbClr val="002060"/>
                </a:solidFill>
                <a:sym typeface="Wingdings" panose="05000000000000000000" pitchFamily="2" charset="2"/>
              </a:rPr>
              <a:t>Conjunction words, adverbs; -er suffix, repetitions, foreignness.</a:t>
            </a:r>
          </a:p>
          <a:p>
            <a:pPr marL="342900" algn="l">
              <a:lnSpc>
                <a:spcPct val="150000"/>
              </a:lnSpc>
              <a:buFont typeface="Arial"/>
              <a:buAutoNum type="arabicPeriod"/>
            </a:pPr>
            <a:r>
              <a:rPr lang="en-US" sz="1600" dirty="0">
                <a:solidFill>
                  <a:srgbClr val="002060"/>
                </a:solidFill>
                <a:sym typeface="Wingdings" panose="05000000000000000000" pitchFamily="2" charset="2"/>
              </a:rPr>
              <a:t>Why ChatGPT and Claude are so unique? Read the paper, </a:t>
            </a:r>
            <a:r>
              <a:rPr lang="en-US" sz="1600" dirty="0" err="1">
                <a:solidFill>
                  <a:srgbClr val="002060"/>
                </a:solidFill>
                <a:sym typeface="Wingdings" panose="05000000000000000000" pitchFamily="2" charset="2"/>
              </a:rPr>
              <a:t>s.v.p.</a:t>
            </a:r>
            <a:r>
              <a:rPr lang="en-US" sz="16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</a:p>
          <a:p>
            <a:pPr marL="342900" algn="l">
              <a:lnSpc>
                <a:spcPct val="150000"/>
              </a:lnSpc>
              <a:buFont typeface="Arial"/>
              <a:buAutoNum type="arabicPeriod"/>
            </a:pPr>
            <a:endParaRPr lang="en-US" sz="1600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342900" algn="l">
              <a:buFont typeface="Arial"/>
              <a:buAutoNum type="arabicPeriod"/>
            </a:pPr>
            <a:endParaRPr lang="en-US" sz="1600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2"/>
          </p:nvPr>
        </p:nvSpPr>
        <p:spPr>
          <a:xfrm>
            <a:off x="4701608" y="1287244"/>
            <a:ext cx="4045200" cy="3183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1600" dirty="0">
                <a:solidFill>
                  <a:srgbClr val="002060"/>
                </a:solidFill>
              </a:rPr>
              <a:t>Data: Only Peter Pan.</a:t>
            </a:r>
            <a:r>
              <a:rPr lang="zh-CN" altLang="en-US" sz="1600" dirty="0">
                <a:solidFill>
                  <a:srgbClr val="002060"/>
                </a:solidFill>
              </a:rPr>
              <a:t> </a:t>
            </a:r>
            <a:r>
              <a:rPr lang="en-US" altLang="zh-CN" sz="1600" dirty="0">
                <a:solidFill>
                  <a:srgbClr val="002060"/>
                </a:solidFill>
              </a:rPr>
              <a:t>HTs trained in LLM.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600" dirty="0">
                <a:solidFill>
                  <a:srgbClr val="002060"/>
                </a:solidFill>
              </a:rPr>
              <a:t>Features: Unbalanced. Largely lexical. Overlapping.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600" dirty="0">
                <a:solidFill>
                  <a:srgbClr val="002060"/>
                </a:solidFill>
              </a:rPr>
              <a:t>Lack exploration into the reason of such stylistic deviations.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600" dirty="0">
                <a:solidFill>
                  <a:srgbClr val="002060"/>
                </a:solidFill>
              </a:rPr>
              <a:t>Prompt fine-tune may influence LLM output. </a:t>
            </a:r>
            <a:endParaRPr sz="1600" dirty="0">
              <a:solidFill>
                <a:srgbClr val="002060"/>
              </a:solidFill>
            </a:endParaRPr>
          </a:p>
        </p:txBody>
      </p:sp>
      <p:sp>
        <p:nvSpPr>
          <p:cNvPr id="135" name="Google Shape;13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27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F24F7595-4338-5297-D359-E1F74D70C5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sp>
        <p:nvSpPr>
          <p:cNvPr id="3" name="Google Shape;132;p22">
            <a:extLst>
              <a:ext uri="{FF2B5EF4-FFF2-40B4-BE49-F238E27FC236}">
                <a16:creationId xmlns:a16="http://schemas.microsoft.com/office/drawing/2014/main" id="{A2A79857-C509-C7A4-C2B4-9AA46E9A6A1A}"/>
              </a:ext>
            </a:extLst>
          </p:cNvPr>
          <p:cNvSpPr txBox="1">
            <a:spLocks/>
          </p:cNvSpPr>
          <p:nvPr/>
        </p:nvSpPr>
        <p:spPr>
          <a:xfrm>
            <a:off x="4858324" y="361673"/>
            <a:ext cx="4045200" cy="66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3800"/>
              <a:buFont typeface="Arial"/>
              <a:buNone/>
              <a:defRPr sz="3800" b="0" i="0" u="sng" strike="noStrike" cap="none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pPr algn="l"/>
            <a:r>
              <a:rPr lang="en-US" dirty="0"/>
              <a:t>Limitation</a:t>
            </a:r>
          </a:p>
        </p:txBody>
      </p:sp>
      <p:pic>
        <p:nvPicPr>
          <p:cNvPr id="5" name="图形 4" descr="哭泣的女人捧着杯子">
            <a:extLst>
              <a:ext uri="{FF2B5EF4-FFF2-40B4-BE49-F238E27FC236}">
                <a16:creationId xmlns:a16="http://schemas.microsoft.com/office/drawing/2014/main" id="{B4EFE239-9BDB-D281-09CA-CE18786C0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908755" y="117785"/>
            <a:ext cx="1117098" cy="1298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3" grpId="0" build="p"/>
      <p:bldP spid="134" grpId="0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28</a:t>
            </a:fld>
            <a:endParaRPr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E6B4293-FA2C-8BEE-48CE-C4CA7CAD2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63" y="603149"/>
            <a:ext cx="1854295" cy="1968601"/>
          </a:xfrm>
          <a:prstGeom prst="rect">
            <a:avLst/>
          </a:prstGeom>
        </p:spPr>
      </p:pic>
      <p:sp>
        <p:nvSpPr>
          <p:cNvPr id="153" name="Google Shape;153;p25"/>
          <p:cNvSpPr txBox="1">
            <a:spLocks noGrp="1"/>
          </p:cNvSpPr>
          <p:nvPr>
            <p:ph type="subTitle" idx="1"/>
          </p:nvPr>
        </p:nvSpPr>
        <p:spPr>
          <a:xfrm>
            <a:off x="1492425" y="189011"/>
            <a:ext cx="6413714" cy="625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/>
              <a:t>“Second star to the right and straight on 'til morning.”</a:t>
            </a:r>
            <a:endParaRPr sz="2000" i="1" dirty="0"/>
          </a:p>
        </p:txBody>
      </p:sp>
      <p:pic>
        <p:nvPicPr>
          <p:cNvPr id="6" name="图片 5" descr="徽标&#10;&#10;AI 生成的内容可能不正确。">
            <a:extLst>
              <a:ext uri="{FF2B5EF4-FFF2-40B4-BE49-F238E27FC236}">
                <a16:creationId xmlns:a16="http://schemas.microsoft.com/office/drawing/2014/main" id="{DFC7DBF7-F17F-F336-58FE-81142036AC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2C104A8-1E35-2CEC-46FE-497B7F88125C}"/>
              </a:ext>
            </a:extLst>
          </p:cNvPr>
          <p:cNvSpPr txBox="1"/>
          <p:nvPr/>
        </p:nvSpPr>
        <p:spPr>
          <a:xfrm>
            <a:off x="2911151" y="4252737"/>
            <a:ext cx="615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We declare that no excessive CO</a:t>
            </a:r>
            <a:r>
              <a:rPr lang="en-US" altLang="zh-CN" baseline="-25000" dirty="0"/>
              <a:t>2</a:t>
            </a:r>
            <a:r>
              <a:rPr lang="en-US" altLang="zh-CN" dirty="0"/>
              <a:t> emitted and that no Captain Hook being injured during the study. </a:t>
            </a:r>
            <a:endParaRPr lang="zh-CN" altLang="en-US" baseline="-25000" dirty="0"/>
          </a:p>
        </p:txBody>
      </p:sp>
      <p:sp>
        <p:nvSpPr>
          <p:cNvPr id="8" name="Google Shape;153;p25">
            <a:extLst>
              <a:ext uri="{FF2B5EF4-FFF2-40B4-BE49-F238E27FC236}">
                <a16:creationId xmlns:a16="http://schemas.microsoft.com/office/drawing/2014/main" id="{CA2A96F4-297A-5408-9126-A9BFFFC680BD}"/>
              </a:ext>
            </a:extLst>
          </p:cNvPr>
          <p:cNvSpPr txBox="1">
            <a:spLocks/>
          </p:cNvSpPr>
          <p:nvPr/>
        </p:nvSpPr>
        <p:spPr>
          <a:xfrm>
            <a:off x="3490967" y="952905"/>
            <a:ext cx="2162065" cy="625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3200" dirty="0"/>
              <a:t>Thank You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6AAA3C0-291D-79B5-21D9-1C36BF9AF93F}"/>
              </a:ext>
            </a:extLst>
          </p:cNvPr>
          <p:cNvSpPr txBox="1"/>
          <p:nvPr/>
        </p:nvSpPr>
        <p:spPr>
          <a:xfrm>
            <a:off x="1492425" y="1695987"/>
            <a:ext cx="598092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Delu Kong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1,2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 Lieve Macken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altLang="zh-CN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School of Foreign Studies, Tongji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altLang="zh-CN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LT3, Ghent University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9E98A46-136B-C1F6-CB46-67E0B213F3A9}"/>
              </a:ext>
            </a:extLst>
          </p:cNvPr>
          <p:cNvSpPr txBox="1"/>
          <p:nvPr/>
        </p:nvSpPr>
        <p:spPr>
          <a:xfrm>
            <a:off x="3907850" y="2865537"/>
            <a:ext cx="5113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2400"/>
              <a:defRPr/>
            </a:pPr>
            <a:r>
              <a:rPr lang="en-US" altLang="zh-CN" sz="1400" dirty="0">
                <a:solidFill>
                  <a:schemeClr val="bg1"/>
                </a:solidFill>
              </a:rPr>
              <a:t>Supplement: https://github.com/DanielKong1996/CLT_MTsummit</a:t>
            </a:r>
          </a:p>
          <a:p>
            <a:pPr>
              <a:buSzPts val="2400"/>
              <a:defRPr/>
            </a:pPr>
            <a:endParaRPr lang="en-US" altLang="zh-CN" sz="1400" dirty="0">
              <a:solidFill>
                <a:schemeClr val="bg1"/>
              </a:solidFill>
            </a:endParaRPr>
          </a:p>
          <a:p>
            <a:pPr>
              <a:buSzPts val="2400"/>
              <a:defRPr/>
            </a:pPr>
            <a:r>
              <a:rPr lang="en-US" altLang="zh-CN" sz="1400" dirty="0">
                <a:solidFill>
                  <a:schemeClr val="bg1"/>
                </a:solidFill>
              </a:rPr>
              <a:t>Contact</a:t>
            </a:r>
            <a:r>
              <a:rPr lang="en-US" altLang="zh-CN" dirty="0">
                <a:solidFill>
                  <a:schemeClr val="bg1"/>
                </a:solidFill>
              </a:rPr>
              <a:t>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kongdelu2009@hotmail.com</a:t>
            </a:r>
          </a:p>
        </p:txBody>
      </p:sp>
      <p:pic>
        <p:nvPicPr>
          <p:cNvPr id="4100" name="Picture 4" descr="Lieve Macken">
            <a:extLst>
              <a:ext uri="{FF2B5EF4-FFF2-40B4-BE49-F238E27FC236}">
                <a16:creationId xmlns:a16="http://schemas.microsoft.com/office/drawing/2014/main" id="{45CE4C9C-BB71-2F8B-DF1C-9B1C4348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26" y="2656112"/>
            <a:ext cx="1157515" cy="115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aniel Kong">
            <a:extLst>
              <a:ext uri="{FF2B5EF4-FFF2-40B4-BE49-F238E27FC236}">
                <a16:creationId xmlns:a16="http://schemas.microsoft.com/office/drawing/2014/main" id="{BE45BC12-8C0C-D720-B6AE-A7028A8DB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31" y="2656112"/>
            <a:ext cx="1157515" cy="115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29</a:t>
            </a:fld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subTitle" idx="1"/>
          </p:nvPr>
        </p:nvSpPr>
        <p:spPr>
          <a:xfrm>
            <a:off x="687048" y="1874740"/>
            <a:ext cx="4064100" cy="930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 Questions?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Really? Not bored? </a:t>
            </a:r>
            <a:endParaRPr sz="1600" dirty="0"/>
          </a:p>
        </p:txBody>
      </p:sp>
      <p:sp>
        <p:nvSpPr>
          <p:cNvPr id="2" name="Google Shape;159;p26">
            <a:extLst>
              <a:ext uri="{FF2B5EF4-FFF2-40B4-BE49-F238E27FC236}">
                <a16:creationId xmlns:a16="http://schemas.microsoft.com/office/drawing/2014/main" id="{30F47557-F3D6-8615-F3CC-E838A2C4A71C}"/>
              </a:ext>
            </a:extLst>
          </p:cNvPr>
          <p:cNvSpPr txBox="1">
            <a:spLocks/>
          </p:cNvSpPr>
          <p:nvPr/>
        </p:nvSpPr>
        <p:spPr>
          <a:xfrm>
            <a:off x="618624" y="540463"/>
            <a:ext cx="4064100" cy="93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dirty="0"/>
              <a:t>Reference </a:t>
            </a:r>
          </a:p>
          <a:p>
            <a:pPr marL="0" indent="0"/>
            <a:r>
              <a:rPr lang="en-US" sz="1600" dirty="0"/>
              <a:t>Read the paper, </a:t>
            </a:r>
            <a:r>
              <a:rPr lang="en-US" sz="1600" dirty="0" err="1"/>
              <a:t>s.v.p.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11700" y="678425"/>
            <a:ext cx="8114400" cy="33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Introduction</a:t>
            </a:r>
            <a:endParaRPr dirty="0"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6C422E3D-7B5A-4B1C-700A-F53B67850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DC451DB7-E178-3ACE-9347-A418DCD1F8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MT – A solved problem? 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84B3AD86-0771-C8A2-24FA-946923E640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4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C1B15A46-52CD-33A6-9432-906D613FCA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34898B0-0B58-0643-4EC9-724DA4EC8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42" y="1200697"/>
            <a:ext cx="3406201" cy="3108544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312E8D9-54F0-D990-FB47-DB68A4C2064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201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0D68B378-A9B6-5D7E-BFD2-A5026A793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7AB37AA3-496F-A9E2-5873-D3948EC9C9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MT – A solved problem? Online responses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11841F25-74E9-AEC3-3C45-66A10191D67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5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59435C13-2D19-7EDA-B488-0A34E5D9DB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900025A-4FD9-EBBA-8F7A-C83AF14F856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401680" y="1133976"/>
            <a:ext cx="3070809" cy="3218478"/>
          </a:xfrm>
        </p:spPr>
        <p:txBody>
          <a:bodyPr/>
          <a:lstStyle/>
          <a:p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“… the public perception … is now that </a:t>
            </a:r>
            <a:r>
              <a:rPr lang="en-US" altLang="zh-CN" b="1" dirty="0">
                <a:solidFill>
                  <a:schemeClr val="tx1"/>
                </a:solidFill>
                <a:latin typeface="verdana" panose="020B0604030504040204" pitchFamily="34" charset="0"/>
              </a:rPr>
              <a:t>MT</a:t>
            </a:r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verdana" panose="020B0604030504040204" pitchFamily="34" charset="0"/>
              </a:rPr>
              <a:t>does the job fine</a:t>
            </a:r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”</a:t>
            </a:r>
          </a:p>
          <a:p>
            <a:endParaRPr lang="en-US" altLang="zh-CN" dirty="0"/>
          </a:p>
          <a:p>
            <a:r>
              <a:rPr lang="en-US" altLang="zh-CN" b="0" i="0" dirty="0">
                <a:solidFill>
                  <a:srgbClr val="1F1E1D"/>
                </a:solidFill>
                <a:effectLst/>
                <a:latin typeface="verdana" panose="020B0604030504040204" pitchFamily="34" charset="0"/>
              </a:rPr>
              <a:t>“</a:t>
            </a:r>
            <a:r>
              <a:rPr lang="en-US" altLang="zh-CN" dirty="0"/>
              <a:t>[MT] </a:t>
            </a:r>
            <a:r>
              <a:rPr lang="en-US" altLang="zh-CN" b="1" dirty="0">
                <a:solidFill>
                  <a:schemeClr val="tx1"/>
                </a:solidFill>
                <a:latin typeface="verdana" panose="020B0604030504040204" pitchFamily="34" charset="0"/>
              </a:rPr>
              <a:t>good enough </a:t>
            </a:r>
            <a:r>
              <a:rPr lang="en-US" altLang="zh-CN" b="0" i="0" dirty="0">
                <a:solidFill>
                  <a:srgbClr val="1F1E1D"/>
                </a:solidFill>
                <a:effectLst/>
                <a:latin typeface="verdana" panose="020B0604030504040204" pitchFamily="34" charset="0"/>
              </a:rPr>
              <a:t>for at least 90% of all translated content as far as clients (and non-linguist readers) are concerned.”</a:t>
            </a:r>
          </a:p>
          <a:p>
            <a:endParaRPr lang="en-US" altLang="zh-CN" b="0" i="0" dirty="0">
              <a:solidFill>
                <a:srgbClr val="1F1E1D"/>
              </a:solidFill>
              <a:effectLst/>
              <a:latin typeface="verdana" panose="020B0604030504040204" pitchFamily="34" charset="0"/>
            </a:endParaRPr>
          </a:p>
          <a:p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MT is </a:t>
            </a:r>
            <a:r>
              <a:rPr lang="en-US" altLang="zh-CN" b="1" dirty="0">
                <a:solidFill>
                  <a:schemeClr val="tx1"/>
                </a:solidFill>
                <a:latin typeface="verdana" panose="020B0604030504040204" pitchFamily="34" charset="0"/>
              </a:rPr>
              <a:t>cheap</a:t>
            </a:r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, </a:t>
            </a:r>
            <a:r>
              <a:rPr lang="en-US" altLang="zh-CN" b="1" dirty="0">
                <a:solidFill>
                  <a:schemeClr val="tx1"/>
                </a:solidFill>
                <a:latin typeface="verdana" panose="020B0604030504040204" pitchFamily="34" charset="0"/>
              </a:rPr>
              <a:t>easy-to-use</a:t>
            </a:r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, and it </a:t>
            </a:r>
            <a:r>
              <a:rPr lang="en-US" altLang="zh-CN" b="1" dirty="0">
                <a:solidFill>
                  <a:schemeClr val="tx1"/>
                </a:solidFill>
                <a:latin typeface="verdana" panose="020B0604030504040204" pitchFamily="34" charset="0"/>
              </a:rPr>
              <a:t>saves time</a:t>
            </a:r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.</a:t>
            </a:r>
            <a:endParaRPr lang="zh-CN" altLang="en-US" dirty="0"/>
          </a:p>
        </p:txBody>
      </p:sp>
      <p:pic>
        <p:nvPicPr>
          <p:cNvPr id="8" name="图形 7" descr="评论点赞 轮廓">
            <a:extLst>
              <a:ext uri="{FF2B5EF4-FFF2-40B4-BE49-F238E27FC236}">
                <a16:creationId xmlns:a16="http://schemas.microsoft.com/office/drawing/2014/main" id="{74430C4C-72F2-58DA-0A16-22B9F93F2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169" y="1133976"/>
            <a:ext cx="914400" cy="914400"/>
          </a:xfrm>
          <a:prstGeom prst="rect">
            <a:avLst/>
          </a:prstGeom>
        </p:spPr>
      </p:pic>
      <p:pic>
        <p:nvPicPr>
          <p:cNvPr id="12" name="图形 11" descr="穿开衫的女人">
            <a:extLst>
              <a:ext uri="{FF2B5EF4-FFF2-40B4-BE49-F238E27FC236}">
                <a16:creationId xmlns:a16="http://schemas.microsoft.com/office/drawing/2014/main" id="{A68BC8AD-3278-6DB7-90FA-7BCD87B459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4328" y="1900252"/>
            <a:ext cx="1209675" cy="1685925"/>
          </a:xfrm>
          <a:prstGeom prst="rect">
            <a:avLst/>
          </a:prstGeom>
        </p:spPr>
      </p:pic>
      <p:pic>
        <p:nvPicPr>
          <p:cNvPr id="14" name="图形 13" descr="穿着职业装的男士">
            <a:extLst>
              <a:ext uri="{FF2B5EF4-FFF2-40B4-BE49-F238E27FC236}">
                <a16:creationId xmlns:a16="http://schemas.microsoft.com/office/drawing/2014/main" id="{8057BC16-262D-22B8-47CC-D405EDAF21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4600" y="1959408"/>
            <a:ext cx="1304925" cy="1762125"/>
          </a:xfrm>
          <a:prstGeom prst="rect">
            <a:avLst/>
          </a:prstGeom>
        </p:spPr>
      </p:pic>
      <p:pic>
        <p:nvPicPr>
          <p:cNvPr id="16" name="图形 15" descr="评论取消点赞 轮廓">
            <a:extLst>
              <a:ext uri="{FF2B5EF4-FFF2-40B4-BE49-F238E27FC236}">
                <a16:creationId xmlns:a16="http://schemas.microsoft.com/office/drawing/2014/main" id="{BD284811-80D2-9E43-B2BF-254D83F23B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04334" y="1133976"/>
            <a:ext cx="914400" cy="914400"/>
          </a:xfrm>
          <a:prstGeom prst="rect">
            <a:avLst/>
          </a:prstGeom>
        </p:spPr>
      </p:pic>
      <p:sp>
        <p:nvSpPr>
          <p:cNvPr id="17" name="文本占位符 5">
            <a:extLst>
              <a:ext uri="{FF2B5EF4-FFF2-40B4-BE49-F238E27FC236}">
                <a16:creationId xmlns:a16="http://schemas.microsoft.com/office/drawing/2014/main" id="{142E35FD-4D35-C878-F290-D638D2D19F9C}"/>
              </a:ext>
            </a:extLst>
          </p:cNvPr>
          <p:cNvSpPr txBox="1">
            <a:spLocks/>
          </p:cNvSpPr>
          <p:nvPr/>
        </p:nvSpPr>
        <p:spPr>
          <a:xfrm>
            <a:off x="5549841" y="1106904"/>
            <a:ext cx="3269831" cy="364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“</a:t>
            </a:r>
            <a:r>
              <a:rPr lang="en-US" altLang="zh-CN" b="0" i="0" dirty="0">
                <a:solidFill>
                  <a:srgbClr val="1F1E1D"/>
                </a:solidFill>
                <a:effectLst/>
                <a:latin typeface="verdana" panose="020B0604030504040204" pitchFamily="34" charset="0"/>
              </a:rPr>
              <a:t>Absolutely, AI is impressive. But where the stakes are high </a:t>
            </a:r>
            <a:r>
              <a:rPr lang="en-US" altLang="zh-CN" b="1" dirty="0">
                <a:solidFill>
                  <a:schemeClr val="tx1"/>
                </a:solidFill>
                <a:latin typeface="verdana" panose="020B0604030504040204" pitchFamily="34" charset="0"/>
              </a:rPr>
              <a:t>95% just isn't good enough. </a:t>
            </a:r>
            <a:r>
              <a:rPr lang="en-US" altLang="zh-CN" b="0" i="0" dirty="0">
                <a:solidFill>
                  <a:srgbClr val="1F1E1D"/>
                </a:solidFill>
                <a:effectLst/>
                <a:latin typeface="verdana" panose="020B0604030504040204" pitchFamily="34" charset="0"/>
              </a:rPr>
              <a:t>Medical, finance, technology...”</a:t>
            </a:r>
          </a:p>
          <a:p>
            <a:r>
              <a:rPr lang="en-US" altLang="zh-CN" b="0" i="0" dirty="0">
                <a:solidFill>
                  <a:srgbClr val="1F1E1D"/>
                </a:solidFill>
                <a:effectLst/>
                <a:latin typeface="verdana" panose="020B0604030504040204" pitchFamily="34" charset="0"/>
              </a:rPr>
              <a:t>“Swedish in Google Translate was bad (</a:t>
            </a:r>
            <a:r>
              <a:rPr lang="en-US" altLang="zh-CN" b="1" dirty="0">
                <a:solidFill>
                  <a:schemeClr val="tx1"/>
                </a:solidFill>
                <a:latin typeface="verdana" panose="020B0604030504040204" pitchFamily="34" charset="0"/>
              </a:rPr>
              <a:t>translationese</a:t>
            </a:r>
            <a:r>
              <a:rPr lang="en-US" altLang="zh-CN" b="0" i="0" dirty="0">
                <a:solidFill>
                  <a:srgbClr val="1F1E1D"/>
                </a:solidFill>
                <a:effectLst/>
                <a:latin typeface="verdana" panose="020B0604030504040204" pitchFamily="34" charset="0"/>
              </a:rPr>
              <a:t> flavor throughout, copies sentence structure verbatim, reads like an Amazon MT product description).”</a:t>
            </a:r>
          </a:p>
          <a:p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“[MT] starts with </a:t>
            </a:r>
            <a:r>
              <a:rPr lang="en-US" altLang="zh-CN" b="1" dirty="0">
                <a:solidFill>
                  <a:schemeClr val="tx1"/>
                </a:solidFill>
                <a:latin typeface="verdana" panose="020B0604030504040204" pitchFamily="34" charset="0"/>
              </a:rPr>
              <a:t>wordiness</a:t>
            </a:r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 and it ends … with another </a:t>
            </a:r>
            <a:r>
              <a:rPr lang="en-US" altLang="zh-CN" b="1" dirty="0">
                <a:solidFill>
                  <a:schemeClr val="tx1"/>
                </a:solidFill>
                <a:latin typeface="verdana" panose="020B0604030504040204" pitchFamily="34" charset="0"/>
              </a:rPr>
              <a:t>wordiness</a:t>
            </a:r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.”</a:t>
            </a:r>
            <a:br>
              <a:rPr lang="en-US" altLang="zh-CN" b="0" i="0" dirty="0">
                <a:solidFill>
                  <a:srgbClr val="1F1E1D"/>
                </a:solidFill>
                <a:effectLst/>
                <a:ea typeface="verdana" panose="020B0604030504040204" pitchFamily="34" charset="0"/>
              </a:rPr>
            </a:br>
            <a:br>
              <a:rPr lang="en-US" altLang="zh-CN" b="0" i="0" dirty="0">
                <a:solidFill>
                  <a:srgbClr val="1F1E1D"/>
                </a:solidFill>
                <a:effectLst/>
                <a:ea typeface="verdana" panose="020B0604030504040204" pitchFamily="34" charset="0"/>
              </a:rPr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455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30A1799E-056B-4E92-1D81-3B39A6B91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4DB366B8-E21F-61A9-F194-BF33AA6E04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i="1" dirty="0"/>
              <a:t>Peter Pan, the boy who wouldn’t grow up</a:t>
            </a:r>
            <a:endParaRPr i="1"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AA3D8953-C312-5266-0ED0-C2EF6066139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6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57B16A4C-7380-C426-3A20-B3A32F553C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pic>
        <p:nvPicPr>
          <p:cNvPr id="7170" name="Picture 2" descr="已生成图片">
            <a:extLst>
              <a:ext uri="{FF2B5EF4-FFF2-40B4-BE49-F238E27FC236}">
                <a16:creationId xmlns:a16="http://schemas.microsoft.com/office/drawing/2014/main" id="{F8CC7F84-D258-FC0D-255C-B1E9B62D8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1106390"/>
            <a:ext cx="2073592" cy="31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DA2FE98-C340-86C4-5D81-A8DBC3C3CF55}"/>
              </a:ext>
            </a:extLst>
          </p:cNvPr>
          <p:cNvSpPr>
            <a:spLocks noGrp="1" noChangeArrowheads="1"/>
          </p:cNvSpPr>
          <p:nvPr>
            <p:ph type="body" idx="2"/>
          </p:nvPr>
        </p:nvSpPr>
        <p:spPr bwMode="auto">
          <a:xfrm>
            <a:off x="2857656" y="1404124"/>
            <a:ext cx="5614802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u"/>
              <a:tabLst/>
            </a:pPr>
            <a:r>
              <a:rPr lang="en-US" altLang="zh-CN" b="1" dirty="0">
                <a:solidFill>
                  <a:srgbClr val="1F1E1D"/>
                </a:solidFill>
                <a:latin typeface="verdana" panose="020B0604030504040204" pitchFamily="34" charset="0"/>
              </a:rPr>
              <a:t>Sir James Matthew Barrie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u"/>
              <a:tabLst/>
            </a:pPr>
            <a:endParaRPr lang="en-US" altLang="zh-CN" b="1" dirty="0">
              <a:solidFill>
                <a:srgbClr val="1F1E1D"/>
              </a:solidFill>
              <a:latin typeface="verdana" panose="020B060403050404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u"/>
              <a:tabLst/>
            </a:pPr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A Timeless Classic,</a:t>
            </a:r>
            <a:r>
              <a:rPr lang="zh-CN" altLang="en-US" dirty="0">
                <a:solidFill>
                  <a:srgbClr val="1F1E1D"/>
                </a:solidFill>
                <a:latin typeface="verdana" panose="020B0604030504040204" pitchFamily="34" charset="0"/>
              </a:rPr>
              <a:t> </a:t>
            </a:r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1911</a:t>
            </a:r>
            <a:r>
              <a:rPr lang="zh-CN" altLang="en-US" dirty="0">
                <a:solidFill>
                  <a:srgbClr val="1F1E1D"/>
                </a:solidFill>
                <a:latin typeface="verdana" panose="020B0604030504040204" pitchFamily="34" charset="0"/>
              </a:rPr>
              <a:t> </a:t>
            </a:r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till</a:t>
            </a:r>
            <a:r>
              <a:rPr lang="zh-CN" altLang="en-US" dirty="0">
                <a:solidFill>
                  <a:srgbClr val="1F1E1D"/>
                </a:solidFill>
                <a:latin typeface="verdana" panose="020B0604030504040204" pitchFamily="34" charset="0"/>
              </a:rPr>
              <a:t> </a:t>
            </a:r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now</a:t>
            </a:r>
            <a:r>
              <a:rPr lang="zh-CN" altLang="en-US" dirty="0">
                <a:solidFill>
                  <a:srgbClr val="1F1E1D"/>
                </a:solidFill>
                <a:latin typeface="verdana" panose="020B0604030504040204" pitchFamily="34" charset="0"/>
              </a:rPr>
              <a:t> </a:t>
            </a:r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around the world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u"/>
              <a:tabLst/>
            </a:pPr>
            <a:endParaRPr lang="en-US" altLang="zh-CN" dirty="0">
              <a:solidFill>
                <a:srgbClr val="1F1E1D"/>
              </a:solidFill>
              <a:latin typeface="verdana" panose="020B0604030504040204" pitchFamily="34" charset="0"/>
            </a:endParaRP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A Literary Text – the “Last Bastio</a:t>
            </a:r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n</a:t>
            </a:r>
            <a:r>
              <a:rPr lang="zh-CN" altLang="en-US">
                <a:solidFill>
                  <a:srgbClr val="1F1E1D"/>
                </a:solidFill>
                <a:latin typeface="verdana" panose="020B0604030504040204" pitchFamily="34" charset="0"/>
              </a:rPr>
              <a:t>”</a:t>
            </a:r>
            <a:r>
              <a:rPr lang="en-US" altLang="zh-CN">
                <a:solidFill>
                  <a:srgbClr val="1F1E1D"/>
                </a:solidFill>
                <a:latin typeface="verdana" panose="020B0604030504040204" pitchFamily="34" charset="0"/>
              </a:rPr>
              <a:t> </a:t>
            </a:r>
            <a:r>
              <a:rPr lang="en-US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(Toral &amp; Way, 2014)</a:t>
            </a:r>
            <a:r>
              <a:rPr lang="zh-CN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 of Machine Translation</a:t>
            </a:r>
            <a:endParaRPr lang="en-US" altLang="zh-CN" dirty="0">
              <a:solidFill>
                <a:srgbClr val="1F1E1D"/>
              </a:solidFill>
              <a:latin typeface="verdana" panose="020B0604030504040204" pitchFamily="34" charset="0"/>
            </a:endParaRP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u"/>
            </a:pPr>
            <a:endParaRPr lang="en-US" altLang="zh-CN" dirty="0">
              <a:solidFill>
                <a:srgbClr val="1F1E1D"/>
              </a:solidFill>
              <a:latin typeface="verdana" panose="020B0604030504040204" pitchFamily="34" charset="0"/>
            </a:endParaRP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Children’s Literature as High-Stakes Text</a:t>
            </a:r>
            <a:endParaRPr lang="en-US" altLang="zh-CN" dirty="0">
              <a:solidFill>
                <a:srgbClr val="1F1E1D"/>
              </a:solidFill>
              <a:latin typeface="verdana" panose="020B0604030504040204" pitchFamily="34" charset="0"/>
            </a:endParaRP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u"/>
            </a:pPr>
            <a:endParaRPr lang="en-US" altLang="zh-CN" dirty="0">
              <a:solidFill>
                <a:srgbClr val="1F1E1D"/>
              </a:solidFill>
              <a:latin typeface="verdana" panose="020B0604030504040204" pitchFamily="34" charset="0"/>
            </a:endParaRP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1F1E1D"/>
                </a:solidFill>
                <a:latin typeface="verdana" panose="020B0604030504040204" pitchFamily="34" charset="0"/>
              </a:rPr>
              <a:t>Abundant Human Translations for Comparative Analysis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u"/>
            </a:pPr>
            <a:endParaRPr lang="en-US" altLang="zh-CN" dirty="0">
              <a:solidFill>
                <a:srgbClr val="1F1E1D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26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78BE9C60-0B62-6700-EE8E-057154178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EC1E4B0B-CB64-FE4C-867E-71E34CD566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6990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Related research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9FECD7F1-716E-F418-51C5-4527C362733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7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265AB50C-EEEC-A83B-D452-D917971965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3123B80-7EA5-FDA5-276B-A1DAAF743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301349"/>
              </p:ext>
            </p:extLst>
          </p:nvPr>
        </p:nvGraphicFramePr>
        <p:xfrm>
          <a:off x="362414" y="1099907"/>
          <a:ext cx="4342574" cy="325921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58645">
                  <a:extLst>
                    <a:ext uri="{9D8B030D-6E8A-4147-A177-3AD203B41FA5}">
                      <a16:colId xmlns:a16="http://schemas.microsoft.com/office/drawing/2014/main" val="151453634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03850439"/>
                    </a:ext>
                  </a:extLst>
                </a:gridCol>
                <a:gridCol w="683000">
                  <a:extLst>
                    <a:ext uri="{9D8B030D-6E8A-4147-A177-3AD203B41FA5}">
                      <a16:colId xmlns:a16="http://schemas.microsoft.com/office/drawing/2014/main" val="1768940891"/>
                    </a:ext>
                  </a:extLst>
                </a:gridCol>
                <a:gridCol w="1886529">
                  <a:extLst>
                    <a:ext uri="{9D8B030D-6E8A-4147-A177-3AD203B41FA5}">
                      <a16:colId xmlns:a16="http://schemas.microsoft.com/office/drawing/2014/main" val="3666834055"/>
                    </a:ext>
                  </a:extLst>
                </a:gridCol>
              </a:tblGrid>
              <a:tr h="431238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Focus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Study (Year)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Object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Key Insight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564857721"/>
                  </a:ext>
                </a:extLst>
              </a:tr>
              <a:tr h="666459">
                <a:tc rowSpan="4">
                  <a:txBody>
                    <a:bodyPr/>
                    <a:lstStyle/>
                    <a:p>
                      <a:r>
                        <a:rPr lang="en-US" sz="1050" b="1" dirty="0">
                          <a:latin typeface="+mn-lt"/>
                          <a:ea typeface="Verdana" panose="020B0604030504040204" pitchFamily="34" charset="0"/>
                        </a:rPr>
                        <a:t>Stylometric Analysis in Children’s literature translation (CLT)</a:t>
                      </a:r>
                      <a:endParaRPr lang="en-US" sz="1050" dirty="0"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Puurtinen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(2003)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Finnish CLT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Translation style shown in n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on-finite structures, less colloquialism markers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936680698"/>
                  </a:ext>
                </a:extLst>
              </a:tr>
              <a:tr h="666459">
                <a:tc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Čermáková (2018)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English CLT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Translators mitigate repetition via synonymy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547387980"/>
                  </a:ext>
                </a:extLst>
              </a:tr>
              <a:tr h="666459">
                <a:tc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Zhang (2019)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CN→EN 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CLT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Increased pronoun use due to source influence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074449781"/>
                  </a:ext>
                </a:extLst>
              </a:tr>
              <a:tr h="666459">
                <a:tc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Zhao (2022)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CN→EN CLT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Selective appropriation is the dominant strategy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603419391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0254FE4D-F8E6-5EFA-034E-A70754D5C9D8}"/>
              </a:ext>
            </a:extLst>
          </p:cNvPr>
          <p:cNvSpPr txBox="1"/>
          <p:nvPr/>
        </p:nvSpPr>
        <p:spPr>
          <a:xfrm>
            <a:off x="4870580" y="1556087"/>
            <a:ext cx="39110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pPr marL="285750" indent="-285750">
              <a:buFontTx/>
              <a:buChar char="-"/>
            </a:pPr>
            <a:r>
              <a:rPr lang="en-US" altLang="zh-CN" dirty="0"/>
              <a:t>Applies corpus-based and feature-driven approaches (e.g., repetition, pronouns, narrative structure)</a:t>
            </a:r>
          </a:p>
          <a:p>
            <a:pPr marL="285750" indent="-285750">
              <a:buFontTx/>
              <a:buChar char="-"/>
            </a:pPr>
            <a:endParaRPr lang="en-US" altLang="zh-CN" dirty="0"/>
          </a:p>
          <a:p>
            <a:pPr marL="285750" indent="-285750">
              <a:buFontTx/>
              <a:buChar char="-"/>
            </a:pPr>
            <a:r>
              <a:rPr lang="en-US" altLang="zh-CN" dirty="0"/>
              <a:t>Focuses primarily on human-translated texts, not NMT or LLM outputs</a:t>
            </a:r>
          </a:p>
          <a:p>
            <a:pPr marL="285750" indent="-285750">
              <a:buFontTx/>
              <a:buChar char="-"/>
            </a:pPr>
            <a:endParaRPr lang="en-US" altLang="zh-CN" dirty="0"/>
          </a:p>
          <a:p>
            <a:pPr marL="285750" indent="-285750">
              <a:buFontTx/>
              <a:buChar char="-"/>
            </a:pPr>
            <a:r>
              <a:rPr lang="en-US" altLang="zh-CN" dirty="0"/>
              <a:t>Unique stylistic features in CLT texts</a:t>
            </a:r>
          </a:p>
        </p:txBody>
      </p:sp>
    </p:spTree>
    <p:extLst>
      <p:ext uri="{BB962C8B-B14F-4D97-AF65-F5344CB8AC3E}">
        <p14:creationId xmlns:p14="http://schemas.microsoft.com/office/powerpoint/2010/main" val="98449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43B44FC1-BA2F-2744-E45B-332F3EDEF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11897252-D288-088A-A4BD-2D605CC5AA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638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Related research</a:t>
            </a:r>
            <a:endParaRPr dirty="0"/>
          </a:p>
        </p:txBody>
      </p:sp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C794E838-126B-2ADC-6D6B-AE4B578FA1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/>
              <a:t>8</a:t>
            </a:fld>
            <a:endParaRPr/>
          </a:p>
        </p:txBody>
      </p:sp>
      <p:pic>
        <p:nvPicPr>
          <p:cNvPr id="2" name="图片 1" descr="徽标&#10;&#10;AI 生成的内容可能不正确。">
            <a:extLst>
              <a:ext uri="{FF2B5EF4-FFF2-40B4-BE49-F238E27FC236}">
                <a16:creationId xmlns:a16="http://schemas.microsoft.com/office/drawing/2014/main" id="{8C544EE9-DF1B-0CBF-A954-1D1D9ADA3C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5" r="20611"/>
          <a:stretch/>
        </p:blipFill>
        <p:spPr>
          <a:xfrm>
            <a:off x="2026627" y="4252737"/>
            <a:ext cx="716573" cy="851749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23F32D2-EEAB-6C61-4036-9D74949B7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512697"/>
              </p:ext>
            </p:extLst>
          </p:nvPr>
        </p:nvGraphicFramePr>
        <p:xfrm>
          <a:off x="4953789" y="169193"/>
          <a:ext cx="3746478" cy="4805112"/>
        </p:xfrm>
        <a:graphic>
          <a:graphicData uri="http://schemas.openxmlformats.org/drawingml/2006/table">
            <a:tbl>
              <a:tblPr/>
              <a:tblGrid>
                <a:gridCol w="957716">
                  <a:extLst>
                    <a:ext uri="{9D8B030D-6E8A-4147-A177-3AD203B41FA5}">
                      <a16:colId xmlns:a16="http://schemas.microsoft.com/office/drawing/2014/main" val="3261440218"/>
                    </a:ext>
                  </a:extLst>
                </a:gridCol>
                <a:gridCol w="880062">
                  <a:extLst>
                    <a:ext uri="{9D8B030D-6E8A-4147-A177-3AD203B41FA5}">
                      <a16:colId xmlns:a16="http://schemas.microsoft.com/office/drawing/2014/main" val="3636862697"/>
                    </a:ext>
                  </a:extLst>
                </a:gridCol>
                <a:gridCol w="1908700">
                  <a:extLst>
                    <a:ext uri="{9D8B030D-6E8A-4147-A177-3AD203B41FA5}">
                      <a16:colId xmlns:a16="http://schemas.microsoft.com/office/drawing/2014/main" val="358430487"/>
                    </a:ext>
                  </a:extLst>
                </a:gridCol>
              </a:tblGrid>
              <a:tr h="311942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1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Study (Year)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1" i="0" u="none" strike="noStrike" cap="none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Focus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1" i="0" u="none" strike="noStrike" cap="none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Key Insight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271452"/>
                  </a:ext>
                </a:extLst>
              </a:tr>
              <a:tr h="483581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Toral (2014)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Feasibility of MT for literature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Raised early concerns about MT’s limitations in literary translation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533244"/>
                  </a:ext>
                </a:extLst>
              </a:tr>
              <a:tr h="51705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Toral &amp; Way (2015)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SMT adaptation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SMT fine-tuned for literature outperformed generic MT; useful in workflows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301867"/>
                  </a:ext>
                </a:extLst>
              </a:tr>
              <a:tr h="51705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Toral et al. (2018)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NMT evaluation for novels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NMT showed 11% improvement over SMT, but qualitative concerns remain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3744673"/>
                  </a:ext>
                </a:extLst>
              </a:tr>
              <a:tr h="51705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Moorkens</a:t>
                      </a: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 (2018), Way (2023)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Translator attitudes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Experienced literary translators often reject NMT to preserve freedom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027829"/>
                  </a:ext>
                </a:extLst>
              </a:tr>
              <a:tr h="51705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Guerberof</a:t>
                      </a: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 Arenas (2024)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Reader reception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MT output rated lowest for clarity and engagement vs. HT and PE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3240086"/>
                  </a:ext>
                </a:extLst>
              </a:tr>
              <a:tr h="483581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Daems (2022)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Stylistic limitations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MT fails to render humor, nuance, and cultural cues effectively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2360219"/>
                  </a:ext>
                </a:extLst>
              </a:tr>
              <a:tr h="51705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Farrell &amp; </a:t>
                      </a:r>
                      <a:r>
                        <a:rPr lang="en-US" sz="80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Taivalkoski</a:t>
                      </a: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-Shilov (2018)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Ethical/stylistic critique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MT leads to homogenization, reduces creativity in target texts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8195399"/>
                  </a:ext>
                </a:extLst>
              </a:tr>
              <a:tr h="414499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Jiang (2022)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Discourse coherence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NMT texts are less cohesive and lexically consistent than HTs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89093"/>
                  </a:ext>
                </a:extLst>
              </a:tr>
              <a:tr h="51705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Rybicki (2025)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Stylistic detection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MT texts show measurable style differences; detectable from HTs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8000003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6BF785FE-93CE-2ED5-25D7-9FA7B81077B1}"/>
              </a:ext>
            </a:extLst>
          </p:cNvPr>
          <p:cNvSpPr txBox="1"/>
          <p:nvPr/>
        </p:nvSpPr>
        <p:spPr>
          <a:xfrm>
            <a:off x="186612" y="1297330"/>
            <a:ext cx="3382190" cy="254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lnSpc>
                <a:spcPct val="115000"/>
              </a:lnSpc>
              <a:buClr>
                <a:schemeClr val="tx1"/>
              </a:buClr>
              <a:buSzPts val="1400"/>
              <a:buFont typeface="Wingdings" panose="05000000000000000000" pitchFamily="2" charset="2"/>
              <a:buChar char="u"/>
              <a:defRPr b="1"/>
            </a:lvl1pPr>
            <a:lvl2pPr marL="914400" indent="-304800">
              <a:lnSpc>
                <a:spcPct val="115000"/>
              </a:lnSpc>
              <a:spcBef>
                <a:spcPts val="1600"/>
              </a:spcBef>
              <a:buSzPts val="1200"/>
              <a:buChar char="○"/>
              <a:defRPr sz="1200"/>
            </a:lvl2pPr>
            <a:lvl3pPr marL="1371600" indent="-304800">
              <a:lnSpc>
                <a:spcPct val="115000"/>
              </a:lnSpc>
              <a:spcBef>
                <a:spcPts val="1600"/>
              </a:spcBef>
              <a:buSzPts val="1200"/>
              <a:buChar char="■"/>
              <a:defRPr sz="1200"/>
            </a:lvl3pPr>
            <a:lvl4pPr marL="1828800" indent="-304800">
              <a:lnSpc>
                <a:spcPct val="115000"/>
              </a:lnSpc>
              <a:spcBef>
                <a:spcPts val="1600"/>
              </a:spcBef>
              <a:buSzPts val="1200"/>
              <a:buChar char="●"/>
              <a:defRPr sz="1200"/>
            </a:lvl4pPr>
            <a:lvl5pPr marL="2286000" indent="-304800">
              <a:lnSpc>
                <a:spcPct val="115000"/>
              </a:lnSpc>
              <a:spcBef>
                <a:spcPts val="1600"/>
              </a:spcBef>
              <a:buSzPts val="1200"/>
              <a:buChar char="○"/>
              <a:defRPr sz="1200"/>
            </a:lvl5pPr>
            <a:lvl6pPr marL="2743200" indent="-304800">
              <a:lnSpc>
                <a:spcPct val="115000"/>
              </a:lnSpc>
              <a:spcBef>
                <a:spcPts val="1600"/>
              </a:spcBef>
              <a:buSzPts val="1200"/>
              <a:buChar char="■"/>
              <a:defRPr sz="1200"/>
            </a:lvl6pPr>
            <a:lvl7pPr marL="3200400" indent="-304800">
              <a:lnSpc>
                <a:spcPct val="115000"/>
              </a:lnSpc>
              <a:spcBef>
                <a:spcPts val="1600"/>
              </a:spcBef>
              <a:buSzPts val="1200"/>
              <a:buChar char="●"/>
              <a:defRPr sz="1200"/>
            </a:lvl7pPr>
            <a:lvl8pPr marL="3657600" indent="-304800">
              <a:lnSpc>
                <a:spcPct val="115000"/>
              </a:lnSpc>
              <a:spcBef>
                <a:spcPts val="1600"/>
              </a:spcBef>
              <a:buSzPts val="1200"/>
              <a:buChar char="○"/>
              <a:defRPr sz="1200"/>
            </a:lvl8pPr>
            <a:lvl9pPr marL="4114800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lang="en-US" altLang="zh-CN" b="0" dirty="0"/>
          </a:p>
          <a:p>
            <a:r>
              <a:rPr lang="en-US" altLang="zh-CN" b="0" dirty="0"/>
              <a:t>MT evolves! NMT shows technical improvement in literary texts</a:t>
            </a:r>
            <a:br>
              <a:rPr lang="en-US" altLang="zh-CN" b="0" dirty="0"/>
            </a:br>
            <a:endParaRPr lang="en-US" altLang="zh-CN" b="0" dirty="0"/>
          </a:p>
          <a:p>
            <a:r>
              <a:rPr lang="en-US" altLang="zh-CN" b="0" dirty="0"/>
              <a:t>Translators resist MT due to creative constraints</a:t>
            </a:r>
          </a:p>
          <a:p>
            <a:endParaRPr lang="en-US" altLang="zh-CN" b="0" dirty="0"/>
          </a:p>
          <a:p>
            <a:r>
              <a:rPr lang="en-US" altLang="zh-CN" b="0" dirty="0"/>
              <a:t>Readers perceive NMT as less engaging and coherent. 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0D03A0C1-2788-81F9-9DF2-3869E770DC0F}"/>
              </a:ext>
            </a:extLst>
          </p:cNvPr>
          <p:cNvCxnSpPr>
            <a:cxnSpLocks/>
          </p:cNvCxnSpPr>
          <p:nvPr/>
        </p:nvCxnSpPr>
        <p:spPr>
          <a:xfrm flipV="1">
            <a:off x="3589176" y="752669"/>
            <a:ext cx="1364613" cy="1107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DC470C1A-4E68-272D-A5C6-161B77FFE136}"/>
              </a:ext>
            </a:extLst>
          </p:cNvPr>
          <p:cNvCxnSpPr>
            <a:cxnSpLocks/>
          </p:cNvCxnSpPr>
          <p:nvPr/>
        </p:nvCxnSpPr>
        <p:spPr>
          <a:xfrm flipV="1">
            <a:off x="3589176" y="1297330"/>
            <a:ext cx="1364613" cy="562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B30C4CD2-107C-8A0D-A721-2C6F9A93690A}"/>
              </a:ext>
            </a:extLst>
          </p:cNvPr>
          <p:cNvCxnSpPr>
            <a:cxnSpLocks/>
          </p:cNvCxnSpPr>
          <p:nvPr/>
        </p:nvCxnSpPr>
        <p:spPr>
          <a:xfrm flipV="1">
            <a:off x="3589176" y="1729273"/>
            <a:ext cx="1364613" cy="130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83571927-3995-AFF9-77CD-88179E1887B4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568802" y="2291845"/>
            <a:ext cx="1384987" cy="279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1F1FA37A-1628-1ECA-B29F-6A9967EF4927}"/>
              </a:ext>
            </a:extLst>
          </p:cNvPr>
          <p:cNvCxnSpPr>
            <a:cxnSpLocks/>
          </p:cNvCxnSpPr>
          <p:nvPr/>
        </p:nvCxnSpPr>
        <p:spPr>
          <a:xfrm flipV="1">
            <a:off x="3589176" y="2854417"/>
            <a:ext cx="1364613" cy="560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C4AC63FA-0123-6500-CA8F-EC6FA9BBEA9C}"/>
              </a:ext>
            </a:extLst>
          </p:cNvPr>
          <p:cNvCxnSpPr>
            <a:cxnSpLocks/>
          </p:cNvCxnSpPr>
          <p:nvPr/>
        </p:nvCxnSpPr>
        <p:spPr>
          <a:xfrm flipV="1">
            <a:off x="3578989" y="3283599"/>
            <a:ext cx="1354426" cy="131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F3849A3A-AE64-47E6-12B4-E6F0BD2D034F}"/>
              </a:ext>
            </a:extLst>
          </p:cNvPr>
          <p:cNvCxnSpPr>
            <a:cxnSpLocks/>
          </p:cNvCxnSpPr>
          <p:nvPr/>
        </p:nvCxnSpPr>
        <p:spPr>
          <a:xfrm>
            <a:off x="3589176" y="3415004"/>
            <a:ext cx="1364613" cy="430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258D82E0-0EF6-3E0D-B241-DFD53F95D44B}"/>
              </a:ext>
            </a:extLst>
          </p:cNvPr>
          <p:cNvCxnSpPr>
            <a:cxnSpLocks/>
          </p:cNvCxnSpPr>
          <p:nvPr/>
        </p:nvCxnSpPr>
        <p:spPr>
          <a:xfrm>
            <a:off x="3589176" y="3415004"/>
            <a:ext cx="1344239" cy="901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4AD19D30-C915-8F0F-1C13-22311D4992CF}"/>
              </a:ext>
            </a:extLst>
          </p:cNvPr>
          <p:cNvCxnSpPr>
            <a:cxnSpLocks/>
          </p:cNvCxnSpPr>
          <p:nvPr/>
        </p:nvCxnSpPr>
        <p:spPr>
          <a:xfrm>
            <a:off x="3578989" y="3415004"/>
            <a:ext cx="1354426" cy="1355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流程图: 或者 38">
            <a:extLst>
              <a:ext uri="{FF2B5EF4-FFF2-40B4-BE49-F238E27FC236}">
                <a16:creationId xmlns:a16="http://schemas.microsoft.com/office/drawing/2014/main" id="{7F9E428F-3AA1-E127-BD24-719EF09ED27C}"/>
              </a:ext>
            </a:extLst>
          </p:cNvPr>
          <p:cNvSpPr/>
          <p:nvPr/>
        </p:nvSpPr>
        <p:spPr>
          <a:xfrm>
            <a:off x="3530194" y="1764995"/>
            <a:ext cx="199053" cy="196720"/>
          </a:xfrm>
          <a:prstGeom prst="flowChartOr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流程图: 或者 39">
            <a:extLst>
              <a:ext uri="{FF2B5EF4-FFF2-40B4-BE49-F238E27FC236}">
                <a16:creationId xmlns:a16="http://schemas.microsoft.com/office/drawing/2014/main" id="{79F6D2E6-84A3-C447-34C5-E3F45321A82E}"/>
              </a:ext>
            </a:extLst>
          </p:cNvPr>
          <p:cNvSpPr/>
          <p:nvPr/>
        </p:nvSpPr>
        <p:spPr>
          <a:xfrm>
            <a:off x="3532448" y="2437001"/>
            <a:ext cx="199053" cy="196720"/>
          </a:xfrm>
          <a:prstGeom prst="flowChartOr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流程图: 或者 40">
            <a:extLst>
              <a:ext uri="{FF2B5EF4-FFF2-40B4-BE49-F238E27FC236}">
                <a16:creationId xmlns:a16="http://schemas.microsoft.com/office/drawing/2014/main" id="{FEB35053-072A-5ED4-BC83-2E1BFA68114F}"/>
              </a:ext>
            </a:extLst>
          </p:cNvPr>
          <p:cNvSpPr/>
          <p:nvPr/>
        </p:nvSpPr>
        <p:spPr>
          <a:xfrm>
            <a:off x="3530194" y="3289819"/>
            <a:ext cx="199053" cy="196720"/>
          </a:xfrm>
          <a:prstGeom prst="flowChartOr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44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6FF87B-A675-2A09-A93E-97910874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Gaps and Questions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97233B-6004-D53D-B4BC-EA4D68B50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416554"/>
            <a:ext cx="4260300" cy="3152321"/>
          </a:xfrm>
        </p:spPr>
        <p:txBody>
          <a:bodyPr/>
          <a:lstStyle/>
          <a:p>
            <a:pPr marL="139700" indent="0">
              <a:buNone/>
            </a:pPr>
            <a:endParaRPr lang="en-US" altLang="zh-CN" sz="2000" dirty="0">
              <a:solidFill>
                <a:srgbClr val="1E64C8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/>
              <a:t>Stylometric methods underused in CLT research, also lack </a:t>
            </a:r>
            <a:r>
              <a:rPr lang="en-US" altLang="zh-CN" dirty="0">
                <a:solidFill>
                  <a:schemeClr val="tx1"/>
                </a:solidFill>
              </a:rPr>
              <a:t>specific feature set</a:t>
            </a:r>
          </a:p>
          <a:p>
            <a:pPr>
              <a:buFont typeface="Wingdings" panose="05000000000000000000" pitchFamily="2" charset="2"/>
              <a:buChar char="u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/>
              <a:t>Distant language comparison is rare, such as </a:t>
            </a:r>
            <a:r>
              <a:rPr lang="en-US" altLang="zh-CN" dirty="0">
                <a:solidFill>
                  <a:schemeClr val="tx1"/>
                </a:solidFill>
              </a:rPr>
              <a:t>Eng-</a:t>
            </a:r>
            <a:r>
              <a:rPr lang="en-US" altLang="zh-CN" dirty="0" err="1">
                <a:solidFill>
                  <a:schemeClr val="tx1"/>
                </a:solidFill>
              </a:rPr>
              <a:t>Chs</a:t>
            </a:r>
            <a:endParaRPr lang="en-US" altLang="zh-CN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/>
              <a:t>MT research rarely targets children’s literature</a:t>
            </a:r>
            <a:br>
              <a:rPr lang="en-US" altLang="zh-CN" dirty="0"/>
            </a:br>
            <a:endParaRPr lang="en-US" altLang="zh-CN" dirty="0"/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1"/>
                </a:solidFill>
              </a:rPr>
              <a:t>LLMs</a:t>
            </a:r>
            <a:r>
              <a:rPr lang="en-US" altLang="zh-CN" dirty="0"/>
              <a:t> remain unexplored in CLT translation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20AC63-EFDD-ADC2-E757-4AFE3168B84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32400" y="1805617"/>
            <a:ext cx="3999900" cy="3015199"/>
          </a:xfrm>
        </p:spPr>
        <p:txBody>
          <a:bodyPr/>
          <a:lstStyle/>
          <a:p>
            <a:r>
              <a:rPr lang="en-US" altLang="zh-CN" dirty="0"/>
              <a:t>RQ1: How do </a:t>
            </a:r>
            <a:r>
              <a:rPr lang="en-US" altLang="zh-CN" dirty="0">
                <a:solidFill>
                  <a:schemeClr val="tx1"/>
                </a:solidFill>
              </a:rPr>
              <a:t>MTs differ from HTs </a:t>
            </a:r>
            <a:r>
              <a:rPr lang="en-US" altLang="zh-CN" dirty="0"/>
              <a:t>in both generic and CTT-specific features?</a:t>
            </a:r>
          </a:p>
          <a:p>
            <a:endParaRPr lang="en-US" altLang="zh-CN" dirty="0"/>
          </a:p>
          <a:p>
            <a:r>
              <a:rPr lang="en-US" altLang="zh-CN" dirty="0"/>
              <a:t>RQ2: How do </a:t>
            </a:r>
            <a:r>
              <a:rPr lang="en-US" altLang="zh-CN" dirty="0">
                <a:solidFill>
                  <a:schemeClr val="tx1"/>
                </a:solidFill>
              </a:rPr>
              <a:t>LLM outputs</a:t>
            </a:r>
            <a:r>
              <a:rPr lang="en-US" altLang="zh-CN" dirty="0"/>
              <a:t> compare with NMT outputs on these features?</a:t>
            </a:r>
          </a:p>
          <a:p>
            <a:endParaRPr lang="en-US" altLang="zh-CN" dirty="0"/>
          </a:p>
          <a:p>
            <a:r>
              <a:rPr lang="en-US" altLang="zh-CN" dirty="0"/>
              <a:t>RQ3: What </a:t>
            </a:r>
            <a:r>
              <a:rPr lang="en-US" altLang="zh-CN" dirty="0">
                <a:solidFill>
                  <a:schemeClr val="tx1"/>
                </a:solidFill>
              </a:rPr>
              <a:t>salient features </a:t>
            </a:r>
            <a:r>
              <a:rPr lang="en-US" altLang="zh-CN" dirty="0"/>
              <a:t>best illustrate the distinctions among HTs, NMTs, and LLMs?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7000BD-9CE1-6209-37D5-E6DD2E43C4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mtClean="0"/>
              <a:t>9</a:t>
            </a:fld>
            <a:endParaRPr lang="nl"/>
          </a:p>
        </p:txBody>
      </p:sp>
      <p:pic>
        <p:nvPicPr>
          <p:cNvPr id="8" name="图形 7" descr="好点子 轮廓">
            <a:extLst>
              <a:ext uri="{FF2B5EF4-FFF2-40B4-BE49-F238E27FC236}">
                <a16:creationId xmlns:a16="http://schemas.microsoft.com/office/drawing/2014/main" id="{E795C96F-68F6-49FD-E25C-39CACF4E4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5690" y="1017725"/>
            <a:ext cx="914400" cy="914400"/>
          </a:xfrm>
          <a:prstGeom prst="rect">
            <a:avLst/>
          </a:prstGeom>
        </p:spPr>
      </p:pic>
      <p:pic>
        <p:nvPicPr>
          <p:cNvPr id="10" name="图形 9" descr="徽章问号 轮廓">
            <a:extLst>
              <a:ext uri="{FF2B5EF4-FFF2-40B4-BE49-F238E27FC236}">
                <a16:creationId xmlns:a16="http://schemas.microsoft.com/office/drawing/2014/main" id="{EC5E2F60-5501-BDC0-0593-A51FBDB9C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3910" y="10177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2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6|21.7|16.4|2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9.2|37.3|2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2.1|11.5|3.3|0.4|0.4|0|4.2|1.3|0.1|0.2"/>
</p:tagLst>
</file>

<file path=ppt/theme/theme1.xml><?xml version="1.0" encoding="utf-8"?>
<a:theme xmlns:a="http://schemas.openxmlformats.org/drawingml/2006/main" name="UGent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3552</TotalTime>
  <Words>2204</Words>
  <Application>Microsoft Office PowerPoint</Application>
  <PresentationFormat>全屏显示(16:9)</PresentationFormat>
  <Paragraphs>399</Paragraphs>
  <Slides>29</Slides>
  <Notes>29</Notes>
  <HiddenSlides>2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verdana</vt:lpstr>
      <vt:lpstr>Wingdings</vt:lpstr>
      <vt:lpstr>verdana</vt:lpstr>
      <vt:lpstr>宋体</vt:lpstr>
      <vt:lpstr>Arial</vt:lpstr>
      <vt:lpstr>Proxima Nova</vt:lpstr>
      <vt:lpstr>Alfa Slab One</vt:lpstr>
      <vt:lpstr>UGent</vt:lpstr>
      <vt:lpstr>Can Peter Pan Survive MT? A Stylometric Study of LLMs, NMTs, and HTs  in Children's Literature Translation </vt:lpstr>
      <vt:lpstr>Content </vt:lpstr>
      <vt:lpstr>Introduction</vt:lpstr>
      <vt:lpstr>MT – A solved problem? </vt:lpstr>
      <vt:lpstr>MT – A solved problem? Online responses</vt:lpstr>
      <vt:lpstr>Peter Pan, the boy who wouldn’t grow up</vt:lpstr>
      <vt:lpstr>Related research</vt:lpstr>
      <vt:lpstr>Related research</vt:lpstr>
      <vt:lpstr>Gaps and Questions</vt:lpstr>
      <vt:lpstr>Methodology</vt:lpstr>
      <vt:lpstr>Data - HTs</vt:lpstr>
      <vt:lpstr>Data - NMTs</vt:lpstr>
      <vt:lpstr>Data - LLMs</vt:lpstr>
      <vt:lpstr>Feature set – Total 447 features</vt:lpstr>
      <vt:lpstr>Algorithms</vt:lpstr>
      <vt:lpstr>Results</vt:lpstr>
      <vt:lpstr>Classification </vt:lpstr>
      <vt:lpstr>Classification (Pair-wise)</vt:lpstr>
      <vt:lpstr>Clustering</vt:lpstr>
      <vt:lpstr>Discussion</vt:lpstr>
      <vt:lpstr>Ratio of conjunctions (H vs. M)</vt:lpstr>
      <vt:lpstr>Descriptives and adverbs (H vs. N vs. L)</vt:lpstr>
      <vt:lpstr>Ratio of –er suffix (H vs. M &amp; N vs. L)</vt:lpstr>
      <vt:lpstr>Ratio of AA repetition (H vs. M &amp; N vs. L)</vt:lpstr>
      <vt:lpstr>Dessert remarks</vt:lpstr>
      <vt:lpstr>Conclusion</vt:lpstr>
      <vt:lpstr>Conclusion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do not edit this template  Create a copy via File&gt; create copy &gt; all slides</dc:title>
  <cp:lastModifiedBy>Daniel</cp:lastModifiedBy>
  <cp:revision>11</cp:revision>
  <dcterms:modified xsi:type="dcterms:W3CDTF">2025-06-23T17:34:59Z</dcterms:modified>
</cp:coreProperties>
</file>